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44"/>
  </p:notesMasterIdLst>
  <p:sldIdLst>
    <p:sldId id="256" r:id="rId6"/>
    <p:sldId id="257" r:id="rId7"/>
    <p:sldId id="258" r:id="rId8"/>
    <p:sldId id="259" r:id="rId9"/>
    <p:sldId id="260" r:id="rId10"/>
    <p:sldId id="9268" r:id="rId11"/>
    <p:sldId id="262" r:id="rId12"/>
    <p:sldId id="9267" r:id="rId13"/>
    <p:sldId id="264" r:id="rId14"/>
    <p:sldId id="265" r:id="rId15"/>
    <p:sldId id="266" r:id="rId16"/>
    <p:sldId id="267" r:id="rId17"/>
    <p:sldId id="268" r:id="rId18"/>
    <p:sldId id="294" r:id="rId19"/>
    <p:sldId id="292" r:id="rId20"/>
    <p:sldId id="271" r:id="rId21"/>
    <p:sldId id="272" r:id="rId22"/>
    <p:sldId id="273" r:id="rId23"/>
    <p:sldId id="274" r:id="rId24"/>
    <p:sldId id="9265" r:id="rId25"/>
    <p:sldId id="9266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3" r:id="rId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D19623-FB57-FCA4-5AAE-7F5476E95EC7}" name="Rodda, Bryan (FRA)" initials="RB(" userId="S::Bryan.Rodda@ad.dot.gov::11e21dda-9357-4c26-9f9b-245ab32aa6f9" providerId="AD"/>
  <p188:author id="{F1570936-6A11-82E8-AF2F-80D17CA96B97}" name="Miner, James (FRA)" initials="MJ(" userId="S::james.miner@ad.dot.gov::1fb25ae8-a558-4f12-97b4-3567da2a0dca" providerId="AD"/>
  <p188:author id="{AC6AB671-DCFC-83DA-B68D-F11DE6D6E70D}" name="Schorr, Zeb (FRA)" initials="S(" userId="S::zeb.schorr@ad.dot.gov::6b86566a-9d82-49a6-913c-c2db8d37bc08" providerId="AD"/>
  <p188:author id="{EABBE5AD-0FC2-5019-68DB-F1649BBE58CF}" name="Anderson-Davis, Shahara CTR (FRA)" initials="ADSC(" userId="S::s.andersondavis.ctr@ad.dot.gov::8e88abbf-1080-4f13-bf44-f2edc6bfae35" providerId="AD"/>
  <p188:author id="{E95214B2-D968-3709-6289-47EDDFF293EB}" name="Pelsey, Douglas (FRA)" initials="PD(" userId="S::douglas.pelsey@ad.dot.gov::b0e47687-d57e-44fd-95cf-fb2454d3bd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3BD00-A394-4FB1-8338-05725A5DFA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7039D-0695-41CF-8F7F-8BB265600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7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5D7C1-E574-4210-8605-1B900B5CC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24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*Note: FY21 Ticket Revenue is unavailable in the Amtrak Performance Dashboard for August and September '21.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5ACC-D3FD-42B9-AD02-0F5107C039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0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9DF15-21BC-497B-A8FE-9B36CA068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60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7039D-0695-41CF-8F7F-8BB2656008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5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5410">
              <a:lnSpc>
                <a:spcPts val="110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5" y="6348986"/>
            <a:ext cx="2338577" cy="31089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801612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D7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464058" y="262891"/>
            <a:ext cx="97791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3D7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1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5408">
              <a:lnSpc>
                <a:spcPts val="1100"/>
              </a:lnSpc>
            </a:pPr>
            <a:fld id="{81D60167-4931-47E6-BA6A-407CBD079E47}" type="slidenum">
              <a:rPr lang="en-US" smtClean="0"/>
              <a:pPr marL="105408">
                <a:lnSpc>
                  <a:spcPts val="11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6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6348984"/>
            <a:ext cx="2338578" cy="31089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5410">
              <a:lnSpc>
                <a:spcPts val="110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5410">
              <a:lnSpc>
                <a:spcPts val="110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28599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357" y="6240779"/>
            <a:ext cx="2460485" cy="5608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5410">
              <a:lnSpc>
                <a:spcPts val="110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5410">
              <a:lnSpc>
                <a:spcPts val="110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adline_Text only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33FDE1-7ABC-47C7-AF11-82EC5C2C3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363" y="358545"/>
            <a:ext cx="10691812" cy="514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189" indent="0">
              <a:buNone/>
              <a:defRPr sz="2600"/>
            </a:lvl2pPr>
            <a:lvl3pPr marL="914377" indent="0">
              <a:buNone/>
              <a:defRPr sz="2600"/>
            </a:lvl3pPr>
            <a:lvl4pPr marL="1371566" indent="0">
              <a:buNone/>
              <a:defRPr sz="2600"/>
            </a:lvl4pPr>
            <a:lvl5pPr marL="1828754" indent="0">
              <a:buNone/>
              <a:defRPr sz="2600"/>
            </a:lvl5pPr>
          </a:lstStyle>
          <a:p>
            <a:pPr lvl="0"/>
            <a:r>
              <a:rPr lang="en-US"/>
              <a:t>Click to edit single line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5C7CB-E948-4435-A80B-2641FB4D99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363" y="1097281"/>
            <a:ext cx="10596563" cy="3552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685783" indent="-22859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1142971" indent="-22859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/>
            </a:lvl3pPr>
            <a:lvl4pPr marL="1600160" indent="-228594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Sub-Bullet 1</a:t>
            </a:r>
          </a:p>
          <a:p>
            <a:pPr lvl="2"/>
            <a:r>
              <a:rPr lang="en-US"/>
              <a:t>Sub-Bullet 2</a:t>
            </a:r>
          </a:p>
          <a:p>
            <a:pPr lvl="3"/>
            <a:r>
              <a:rPr lang="en-US"/>
              <a:t>Sub-Bullet 1</a:t>
            </a:r>
          </a:p>
          <a:p>
            <a:pPr lvl="3"/>
            <a:r>
              <a:rPr lang="en-US"/>
              <a:t>Sub-Bullet 2</a:t>
            </a:r>
          </a:p>
        </p:txBody>
      </p:sp>
    </p:spTree>
    <p:extLst>
      <p:ext uri="{BB962C8B-B14F-4D97-AF65-F5344CB8AC3E}">
        <p14:creationId xmlns:p14="http://schemas.microsoft.com/office/powerpoint/2010/main" val="261800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adline_Tex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3779459-8116-4840-A507-CD04545FD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680" y="1097281"/>
            <a:ext cx="4616451" cy="3817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142971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800"/>
            </a:lvl3pPr>
            <a:lvl4pPr marL="16001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Sub-Bullet 1</a:t>
            </a:r>
          </a:p>
          <a:p>
            <a:pPr lvl="2"/>
            <a:r>
              <a:rPr lang="en-US"/>
              <a:t>Sub-Bullet 2</a:t>
            </a:r>
          </a:p>
          <a:p>
            <a:pPr lvl="3"/>
            <a:r>
              <a:rPr lang="en-US"/>
              <a:t>Sub-Bullet 1</a:t>
            </a:r>
          </a:p>
          <a:p>
            <a:pPr lvl="3"/>
            <a:r>
              <a:rPr lang="en-US"/>
              <a:t>Sub-Bullet 2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E9CBB1-55CF-437A-B0B1-2182A90065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9251" y="1114799"/>
            <a:ext cx="4860925" cy="4926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33FDE1-7ABC-47C7-AF11-82EC5C2C3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363" y="358545"/>
            <a:ext cx="10691812" cy="514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189" indent="0">
              <a:buNone/>
              <a:defRPr sz="2600"/>
            </a:lvl2pPr>
            <a:lvl3pPr marL="914377" indent="0">
              <a:buNone/>
              <a:defRPr sz="2600"/>
            </a:lvl3pPr>
            <a:lvl4pPr marL="1371566" indent="0">
              <a:buNone/>
              <a:defRPr sz="2600"/>
            </a:lvl4pPr>
            <a:lvl5pPr marL="1828754" indent="0">
              <a:buNone/>
              <a:defRPr sz="2600"/>
            </a:lvl5pPr>
          </a:lstStyle>
          <a:p>
            <a:pPr lvl="0"/>
            <a:r>
              <a:rPr lang="en-US"/>
              <a:t>Click to edit single line headline</a:t>
            </a:r>
          </a:p>
        </p:txBody>
      </p:sp>
    </p:spTree>
    <p:extLst>
      <p:ext uri="{BB962C8B-B14F-4D97-AF65-F5344CB8AC3E}">
        <p14:creationId xmlns:p14="http://schemas.microsoft.com/office/powerpoint/2010/main" val="189730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adline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E9CBB1-55CF-437A-B0B1-2182A90065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247" y="1097280"/>
            <a:ext cx="10953507" cy="5169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33FDE1-7ABC-47C7-AF11-82EC5C2C3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363" y="358545"/>
            <a:ext cx="10691812" cy="514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189" indent="0">
              <a:buNone/>
              <a:defRPr sz="2600"/>
            </a:lvl2pPr>
            <a:lvl3pPr marL="914377" indent="0">
              <a:buNone/>
              <a:defRPr sz="2600"/>
            </a:lvl3pPr>
            <a:lvl4pPr marL="1371566" indent="0">
              <a:buNone/>
              <a:defRPr sz="2600"/>
            </a:lvl4pPr>
            <a:lvl5pPr marL="1828754" indent="0">
              <a:buNone/>
              <a:defRPr sz="2600"/>
            </a:lvl5pPr>
          </a:lstStyle>
          <a:p>
            <a:pPr lvl="0"/>
            <a:r>
              <a:rPr lang="en-US"/>
              <a:t>Click to edit single line headline</a:t>
            </a:r>
          </a:p>
        </p:txBody>
      </p:sp>
    </p:spTree>
    <p:extLst>
      <p:ext uri="{BB962C8B-B14F-4D97-AF65-F5344CB8AC3E}">
        <p14:creationId xmlns:p14="http://schemas.microsoft.com/office/powerpoint/2010/main" val="48758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ader_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932CFC8-F614-4B35-BE4F-240A5BC165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8363" y="358545"/>
            <a:ext cx="10691812" cy="514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189" indent="0">
              <a:buNone/>
              <a:defRPr sz="2600"/>
            </a:lvl2pPr>
            <a:lvl3pPr marL="914377" indent="0">
              <a:buNone/>
              <a:defRPr sz="2600"/>
            </a:lvl3pPr>
            <a:lvl4pPr marL="1371566" indent="0">
              <a:buNone/>
              <a:defRPr sz="2600"/>
            </a:lvl4pPr>
            <a:lvl5pPr marL="1828754" indent="0">
              <a:buNone/>
              <a:defRPr sz="2600"/>
            </a:lvl5pPr>
          </a:lstStyle>
          <a:p>
            <a:pPr lvl="0"/>
            <a:r>
              <a:rPr lang="en-US"/>
              <a:t>Click to edit single line headline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491AACE-9B31-40A1-87E1-CFE284846A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680" y="1097281"/>
            <a:ext cx="4616451" cy="3817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142971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800"/>
            </a:lvl3pPr>
            <a:lvl4pPr marL="16001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Sub-Bullet 1</a:t>
            </a:r>
          </a:p>
          <a:p>
            <a:pPr lvl="2"/>
            <a:r>
              <a:rPr lang="en-US"/>
              <a:t>Sub-Bullet 2</a:t>
            </a:r>
          </a:p>
          <a:p>
            <a:pPr lvl="3"/>
            <a:r>
              <a:rPr lang="en-US"/>
              <a:t>Sub-Bullet 1</a:t>
            </a:r>
          </a:p>
          <a:p>
            <a:pPr lvl="3"/>
            <a:r>
              <a:rPr lang="en-US"/>
              <a:t>Sub-Bullet 2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F378D7E-811C-48C4-B7B1-1B0C22FB9A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6471" y="1097281"/>
            <a:ext cx="4616451" cy="3817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1142971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Sub-Bullet 1</a:t>
            </a:r>
          </a:p>
          <a:p>
            <a:pPr lvl="2"/>
            <a:r>
              <a:rPr lang="en-US"/>
              <a:t>Sub-Bullet 2</a:t>
            </a:r>
          </a:p>
          <a:p>
            <a:pPr lvl="3"/>
            <a:r>
              <a:rPr lang="en-US"/>
              <a:t>Sub-Bullet 1</a:t>
            </a:r>
          </a:p>
          <a:p>
            <a:pPr lvl="3"/>
            <a:r>
              <a:rPr lang="en-US"/>
              <a:t>Sub-Bullet 2</a:t>
            </a:r>
          </a:p>
        </p:txBody>
      </p:sp>
    </p:spTree>
    <p:extLst>
      <p:ext uri="{BB962C8B-B14F-4D97-AF65-F5344CB8AC3E}">
        <p14:creationId xmlns:p14="http://schemas.microsoft.com/office/powerpoint/2010/main" val="190882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155" y="2114613"/>
            <a:ext cx="1075880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6498" y="2189235"/>
            <a:ext cx="8656955" cy="1427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5410">
              <a:lnSpc>
                <a:spcPts val="1100"/>
              </a:lnSpc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71464F-4EE0-43A1-ADCC-2E59A0EE6D53}"/>
              </a:ext>
            </a:extLst>
          </p:cNvPr>
          <p:cNvSpPr/>
          <p:nvPr userDrawn="1"/>
        </p:nvSpPr>
        <p:spPr>
          <a:xfrm>
            <a:off x="631166" y="263069"/>
            <a:ext cx="11573271" cy="609601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4C2BB-29BA-4F84-BC04-36D38F669067}"/>
              </a:ext>
            </a:extLst>
          </p:cNvPr>
          <p:cNvSpPr txBox="1"/>
          <p:nvPr userDrawn="1"/>
        </p:nvSpPr>
        <p:spPr>
          <a:xfrm>
            <a:off x="11560836" y="6424881"/>
            <a:ext cx="43417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1C6531B-3848-4B07-B323-504BCB9141ED}" type="slidenum">
              <a:rPr lang="en-US" sz="1051" smtClean="0"/>
              <a:t>‹#›</a:t>
            </a:fld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B56078-0CAE-46F2-B856-21E501F4AC5F}"/>
              </a:ext>
            </a:extLst>
          </p:cNvPr>
          <p:cNvSpPr/>
          <p:nvPr userDrawn="1"/>
        </p:nvSpPr>
        <p:spPr>
          <a:xfrm>
            <a:off x="-10160" y="6801349"/>
            <a:ext cx="12202160" cy="56652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ED9FFF-EEB9-41D0-9203-5634EC404482}"/>
              </a:ext>
            </a:extLst>
          </p:cNvPr>
          <p:cNvSpPr/>
          <p:nvPr userDrawn="1"/>
        </p:nvSpPr>
        <p:spPr>
          <a:xfrm>
            <a:off x="463725" y="263069"/>
            <a:ext cx="97947" cy="609601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95AD3-D76C-4B0E-AE12-5939A776FD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9" y="6270715"/>
            <a:ext cx="2328887" cy="53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.dot.gov/Page/P000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43319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946869" y="6449517"/>
            <a:ext cx="969644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>
                <a:latin typeface="Calibri"/>
                <a:cs typeface="Calibri"/>
              </a:rPr>
              <a:t>October</a:t>
            </a:r>
            <a:r>
              <a:rPr sz="1050" spc="-25">
                <a:latin typeface="Calibri"/>
                <a:cs typeface="Calibri"/>
              </a:rPr>
              <a:t> </a:t>
            </a:r>
            <a:r>
              <a:rPr sz="1050">
                <a:latin typeface="Calibri"/>
                <a:cs typeface="Calibri"/>
              </a:rPr>
              <a:t>12,</a:t>
            </a:r>
            <a:r>
              <a:rPr sz="1050" spc="-25">
                <a:latin typeface="Calibri"/>
                <a:cs typeface="Calibri"/>
              </a:rPr>
              <a:t> </a:t>
            </a:r>
            <a:r>
              <a:rPr sz="1050" spc="-20">
                <a:latin typeface="Calibri"/>
                <a:cs typeface="Calibri"/>
              </a:rPr>
              <a:t>2023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7126" y="0"/>
            <a:ext cx="3396615" cy="686983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0" rIns="0" bIns="0" rtlCol="0" anchor="t">
            <a:spAutoFit/>
          </a:bodyPr>
          <a:lstStyle/>
          <a:p>
            <a:pPr marL="929640">
              <a:lnSpc>
                <a:spcPct val="93344"/>
              </a:lnSpc>
            </a:pPr>
            <a:r>
              <a:rPr sz="4800" b="1" spc="-20">
                <a:latin typeface="Times New Roman"/>
                <a:cs typeface="Times New Roman"/>
              </a:rPr>
              <a:t>RAIL</a:t>
            </a:r>
            <a:endParaRPr lang="en-US"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995" y="738378"/>
            <a:ext cx="301752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i="1" spc="-10">
                <a:solidFill>
                  <a:srgbClr val="FFFFFF"/>
                </a:solidFill>
                <a:latin typeface="Calibri"/>
                <a:cs typeface="Calibri"/>
              </a:rPr>
              <a:t>MOVING</a:t>
            </a:r>
            <a:r>
              <a:rPr sz="1900" b="1" i="1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i="1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r>
              <a:rPr sz="1900" b="1" i="1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i="1" spc="-10">
                <a:solidFill>
                  <a:srgbClr val="FFFFFF"/>
                </a:solidFill>
                <a:latin typeface="Calibri"/>
                <a:cs typeface="Calibri"/>
              </a:rPr>
              <a:t>FORWARD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6252971"/>
            <a:ext cx="12192000" cy="605155"/>
            <a:chOff x="0" y="6252971"/>
            <a:chExt cx="12192000" cy="605155"/>
          </a:xfrm>
        </p:grpSpPr>
        <p:sp>
          <p:nvSpPr>
            <p:cNvPr id="7" name="object 7"/>
            <p:cNvSpPr/>
            <p:nvPr/>
          </p:nvSpPr>
          <p:spPr>
            <a:xfrm>
              <a:off x="0" y="6801611"/>
              <a:ext cx="12192000" cy="56515"/>
            </a:xfrm>
            <a:custGeom>
              <a:avLst/>
              <a:gdLst/>
              <a:ahLst/>
              <a:cxnLst/>
              <a:rect l="l" t="t" r="r" b="b"/>
              <a:pathLst>
                <a:path w="12192000" h="56515">
                  <a:moveTo>
                    <a:pt x="12192000" y="0"/>
                  </a:moveTo>
                  <a:lnTo>
                    <a:pt x="0" y="0"/>
                  </a:lnTo>
                  <a:lnTo>
                    <a:pt x="0" y="56388"/>
                  </a:lnTo>
                  <a:lnTo>
                    <a:pt x="12192000" y="563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357" y="6252971"/>
              <a:ext cx="2405621" cy="54863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91507" y="4493005"/>
            <a:ext cx="105175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>
                <a:latin typeface="Calibri Light"/>
                <a:cs typeface="Calibri Light"/>
              </a:rPr>
              <a:t>FRA</a:t>
            </a:r>
            <a:r>
              <a:rPr sz="4800" b="0" spc="-105">
                <a:latin typeface="Calibri Light"/>
                <a:cs typeface="Calibri Light"/>
              </a:rPr>
              <a:t> </a:t>
            </a:r>
            <a:r>
              <a:rPr sz="4800" b="0">
                <a:latin typeface="Calibri Light"/>
                <a:cs typeface="Calibri Light"/>
              </a:rPr>
              <a:t>101:</a:t>
            </a:r>
            <a:r>
              <a:rPr sz="4800" b="0" spc="-75">
                <a:latin typeface="Calibri Light"/>
                <a:cs typeface="Calibri Light"/>
              </a:rPr>
              <a:t> </a:t>
            </a:r>
            <a:r>
              <a:rPr sz="4800" b="0">
                <a:latin typeface="Calibri Light"/>
                <a:cs typeface="Calibri Light"/>
              </a:rPr>
              <a:t>Our</a:t>
            </a:r>
            <a:r>
              <a:rPr sz="4800" b="0" spc="-100">
                <a:latin typeface="Calibri Light"/>
                <a:cs typeface="Calibri Light"/>
              </a:rPr>
              <a:t> </a:t>
            </a:r>
            <a:r>
              <a:rPr sz="4800" b="0">
                <a:latin typeface="Calibri Light"/>
                <a:cs typeface="Calibri Light"/>
              </a:rPr>
              <a:t>Mission,</a:t>
            </a:r>
            <a:r>
              <a:rPr sz="4800" b="0" spc="-75">
                <a:latin typeface="Calibri Light"/>
                <a:cs typeface="Calibri Light"/>
              </a:rPr>
              <a:t> </a:t>
            </a:r>
            <a:r>
              <a:rPr sz="4800" b="0">
                <a:latin typeface="Calibri Light"/>
                <a:cs typeface="Calibri Light"/>
              </a:rPr>
              <a:t>Work,</a:t>
            </a:r>
            <a:r>
              <a:rPr sz="4800" b="0" spc="-105">
                <a:latin typeface="Calibri Light"/>
                <a:cs typeface="Calibri Light"/>
              </a:rPr>
              <a:t> </a:t>
            </a:r>
            <a:r>
              <a:rPr sz="4800" b="0">
                <a:latin typeface="Calibri Light"/>
                <a:cs typeface="Calibri Light"/>
              </a:rPr>
              <a:t>and</a:t>
            </a:r>
            <a:r>
              <a:rPr sz="4800" b="0" spc="-95">
                <a:latin typeface="Calibri Light"/>
                <a:cs typeface="Calibri Light"/>
              </a:rPr>
              <a:t> </a:t>
            </a:r>
            <a:r>
              <a:rPr sz="4800" b="0" spc="-10">
                <a:latin typeface="Calibri Light"/>
                <a:cs typeface="Calibri Light"/>
              </a:rPr>
              <a:t>Structure</a:t>
            </a:r>
            <a:endParaRPr sz="4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0229" y="1680781"/>
            <a:ext cx="17056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/>
              <a:t>Safety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10</a:t>
            </a:fld>
            <a:endParaRPr lang="en-US" spc="-2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" y="6270497"/>
            <a:ext cx="2328671" cy="5311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Railroad</a:t>
            </a:r>
            <a:r>
              <a:rPr sz="2600" b="0" spc="-114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Safety</a:t>
            </a:r>
            <a:r>
              <a:rPr sz="2600" b="0" spc="-120">
                <a:latin typeface="Calibri"/>
                <a:cs typeface="Calibri"/>
              </a:rPr>
              <a:t> </a:t>
            </a:r>
            <a:r>
              <a:rPr sz="2600" b="0" spc="-25">
                <a:latin typeface="Calibri"/>
                <a:cs typeface="Calibri"/>
              </a:rPr>
              <a:t>Technical</a:t>
            </a:r>
            <a:r>
              <a:rPr sz="2600" b="0" spc="-120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Disciplines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11</a:t>
            </a:fld>
            <a:endParaRPr lang="en-US" spc="-25"/>
          </a:p>
        </p:txBody>
      </p:sp>
      <p:sp>
        <p:nvSpPr>
          <p:cNvPr id="6" name="object 6"/>
          <p:cNvSpPr txBox="1"/>
          <p:nvPr/>
        </p:nvSpPr>
        <p:spPr>
          <a:xfrm>
            <a:off x="947419" y="980678"/>
            <a:ext cx="9686925" cy="741485"/>
          </a:xfrm>
          <a:prstGeom prst="rect">
            <a:avLst/>
          </a:prstGeom>
        </p:spPr>
        <p:txBody>
          <a:bodyPr vert="horz" wrap="square" lIns="0" tIns="53975" rIns="0" bIns="0" rtlCol="0" anchor="t">
            <a:spAutoFit/>
          </a:bodyPr>
          <a:lstStyle/>
          <a:p>
            <a:pPr marL="12700" marR="5080">
              <a:lnSpc>
                <a:spcPct val="93434"/>
              </a:lnSpc>
              <a:spcBef>
                <a:spcPts val="425"/>
              </a:spcBef>
            </a:pPr>
            <a:r>
              <a:rPr lang="en-US" sz="2400" b="1" spc="-10">
                <a:latin typeface="Calibri"/>
                <a:cs typeface="Calibri"/>
              </a:rPr>
              <a:t>More than </a:t>
            </a:r>
            <a:r>
              <a:rPr sz="2400" b="1">
                <a:latin typeface="Calibri"/>
                <a:cs typeface="Calibri"/>
              </a:rPr>
              <a:t>350</a:t>
            </a:r>
            <a:r>
              <a:rPr sz="2400" b="1" spc="-7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Federal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safety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inspectors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specialize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in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one</a:t>
            </a:r>
            <a:r>
              <a:rPr sz="2400" b="1" spc="-7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of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six</a:t>
            </a:r>
            <a:r>
              <a:rPr sz="2400" b="1" spc="-6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technical </a:t>
            </a:r>
            <a:r>
              <a:rPr sz="2400" b="1">
                <a:latin typeface="Calibri"/>
                <a:cs typeface="Calibri"/>
              </a:rPr>
              <a:t>disciplines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focusing</a:t>
            </a:r>
            <a:r>
              <a:rPr sz="2400" b="1" spc="-6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on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compliance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and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enforcement.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4619" y="2017456"/>
            <a:ext cx="6442710" cy="10382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25">
                <a:latin typeface="Calibri"/>
                <a:cs typeface="Calibri"/>
              </a:rPr>
              <a:t>Highway-</a:t>
            </a:r>
            <a:r>
              <a:rPr sz="2000">
                <a:latin typeface="Calibri"/>
                <a:cs typeface="Calibri"/>
              </a:rPr>
              <a:t>Rail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Grade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Crossing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Safety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 spc="-20">
                <a:latin typeface="Calibri"/>
                <a:cs typeface="Calibri"/>
              </a:rPr>
              <a:t>Trespass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Prevention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240665" algn="l"/>
              </a:tabLst>
            </a:pPr>
            <a:r>
              <a:rPr sz="2000">
                <a:latin typeface="Calibri"/>
                <a:cs typeface="Calibri"/>
              </a:rPr>
              <a:t>Signal,</a:t>
            </a:r>
            <a:r>
              <a:rPr sz="2000" spc="-75">
                <a:latin typeface="Calibri"/>
                <a:cs typeface="Calibri"/>
              </a:rPr>
              <a:t> </a:t>
            </a:r>
            <a:r>
              <a:rPr sz="2000" spc="-25">
                <a:latin typeface="Calibri"/>
                <a:cs typeface="Calibri"/>
              </a:rPr>
              <a:t>Train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Control,</a:t>
            </a:r>
            <a:r>
              <a:rPr sz="2000" spc="-9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8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Crossings</a:t>
            </a:r>
            <a:r>
              <a:rPr sz="2000" spc="-7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(ST&amp;C)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240665" algn="l"/>
              </a:tabLst>
            </a:pPr>
            <a:r>
              <a:rPr sz="2000">
                <a:latin typeface="Calibri"/>
                <a:cs typeface="Calibri"/>
              </a:rPr>
              <a:t>Motive</a:t>
            </a:r>
            <a:r>
              <a:rPr sz="2000" spc="-7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Power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7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Equipment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419" y="3227410"/>
            <a:ext cx="10285730" cy="2918043"/>
          </a:xfrm>
          <a:prstGeom prst="rect">
            <a:avLst/>
          </a:prstGeom>
        </p:spPr>
        <p:txBody>
          <a:bodyPr vert="horz" wrap="square" lIns="0" tIns="53975" rIns="0" bIns="0" rtlCol="0" anchor="t">
            <a:spAutoFit/>
          </a:bodyPr>
          <a:lstStyle/>
          <a:p>
            <a:pPr marL="12700" marR="29845">
              <a:lnSpc>
                <a:spcPct val="93434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FRA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also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employs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specialists,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engineers,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analysts,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managers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expertise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areas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PTC,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passenger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rail,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human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performance,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alcohol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drug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programs, </a:t>
            </a:r>
            <a:r>
              <a:rPr sz="2400" dirty="0">
                <a:latin typeface="Calibri"/>
                <a:cs typeface="Calibri"/>
              </a:rPr>
              <a:t>tank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quality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assurance,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rail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infrastructure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integrity,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bridge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safety, </a:t>
            </a:r>
            <a:r>
              <a:rPr sz="2400" dirty="0">
                <a:latin typeface="Calibri"/>
                <a:cs typeface="Calibri"/>
              </a:rPr>
              <a:t>occupational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health,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radioactive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materials,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railroad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management.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93434"/>
              </a:lnSpc>
            </a:pPr>
            <a:r>
              <a:rPr sz="2400" dirty="0">
                <a:latin typeface="Calibri"/>
                <a:cs typeface="Calibri"/>
              </a:rPr>
              <a:t>33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District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Columbia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participate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Safety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Program;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220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inspectors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contribute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15,000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inspection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days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nearly </a:t>
            </a:r>
            <a:r>
              <a:rPr sz="2400" dirty="0">
                <a:latin typeface="Calibri"/>
                <a:cs typeface="Calibri"/>
              </a:rPr>
              <a:t>19,000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inspections.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4853" y="2028088"/>
            <a:ext cx="2367915" cy="10388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>
                <a:latin typeface="Calibri"/>
                <a:cs typeface="Calibri"/>
              </a:rPr>
              <a:t>Operating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Practices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>
                <a:latin typeface="Calibri"/>
                <a:cs typeface="Calibri"/>
              </a:rPr>
              <a:t>Hazardous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Materials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>
                <a:latin typeface="Calibri"/>
                <a:cs typeface="Calibri"/>
              </a:rPr>
              <a:t>Track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" y="6270497"/>
            <a:ext cx="2328671" cy="5311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FRA</a:t>
            </a:r>
            <a:r>
              <a:rPr sz="2600" b="0" spc="-10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Safety</a:t>
            </a:r>
            <a:r>
              <a:rPr sz="2600" b="0" spc="-9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Management</a:t>
            </a:r>
            <a:r>
              <a:rPr sz="2600" b="0" spc="-9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Teams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419" y="1348232"/>
            <a:ext cx="4344670" cy="1084977"/>
          </a:xfrm>
          <a:prstGeom prst="rect">
            <a:avLst/>
          </a:prstGeom>
        </p:spPr>
        <p:txBody>
          <a:bodyPr vert="horz" wrap="square" lIns="0" tIns="53975" rIns="0" bIns="0" rtlCol="0" anchor="t">
            <a:spAutoFit/>
          </a:bodyPr>
          <a:lstStyle/>
          <a:p>
            <a:pPr marL="12700" marR="5080">
              <a:lnSpc>
                <a:spcPct val="93434"/>
              </a:lnSpc>
              <a:spcBef>
                <a:spcPts val="425"/>
              </a:spcBef>
            </a:pPr>
            <a:r>
              <a:rPr sz="2400" b="1">
                <a:latin typeface="Calibri"/>
                <a:cs typeface="Calibri"/>
              </a:rPr>
              <a:t>FRA</a:t>
            </a:r>
            <a:r>
              <a:rPr sz="2400" b="1" spc="-7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Safety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Management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Teams </a:t>
            </a:r>
            <a:r>
              <a:rPr sz="2400" b="1">
                <a:latin typeface="Calibri"/>
                <a:cs typeface="Calibri"/>
              </a:rPr>
              <a:t>are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assigned</a:t>
            </a:r>
            <a:r>
              <a:rPr sz="2400" b="1" spc="-4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to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a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single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railroad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 spc="-25">
                <a:latin typeface="Calibri"/>
                <a:cs typeface="Calibri"/>
              </a:rPr>
              <a:t>or </a:t>
            </a:r>
            <a:r>
              <a:rPr sz="2400" b="1">
                <a:latin typeface="Calibri"/>
                <a:cs typeface="Calibri"/>
              </a:rPr>
              <a:t>group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of</a:t>
            </a:r>
            <a:r>
              <a:rPr sz="2400" b="1" spc="-3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railroads.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4619" y="2747263"/>
            <a:ext cx="3837304" cy="2779479"/>
          </a:xfrm>
          <a:prstGeom prst="rect">
            <a:avLst/>
          </a:prstGeom>
        </p:spPr>
        <p:txBody>
          <a:bodyPr vert="horz" wrap="square" lIns="0" tIns="46990" rIns="0" bIns="0" rtlCol="0" anchor="t">
            <a:spAutoFit/>
          </a:bodyPr>
          <a:lstStyle/>
          <a:p>
            <a:pPr marL="240665" marR="159385" indent="-228600">
              <a:lnSpc>
                <a:spcPct val="93506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</a:tabLst>
            </a:pPr>
            <a:r>
              <a:rPr sz="2000">
                <a:latin typeface="Calibri"/>
                <a:cs typeface="Calibri"/>
              </a:rPr>
              <a:t>Develop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manage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senior-level relationships</a:t>
            </a:r>
            <a:r>
              <a:rPr sz="2000" spc="-1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with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railroads, associations,</a:t>
            </a:r>
            <a:r>
              <a:rPr sz="2000">
                <a:latin typeface="Calibri"/>
                <a:cs typeface="Calibri"/>
              </a:rPr>
              <a:t> and</a:t>
            </a:r>
            <a:r>
              <a:rPr sz="2000" spc="-15">
                <a:latin typeface="Calibri"/>
                <a:cs typeface="Calibri"/>
              </a:rPr>
              <a:t> </a:t>
            </a:r>
            <a:r>
              <a:rPr sz="2000" spc="-20">
                <a:latin typeface="Calibri"/>
                <a:cs typeface="Calibri"/>
              </a:rPr>
              <a:t>labor </a:t>
            </a:r>
            <a:r>
              <a:rPr sz="2000" spc="-10">
                <a:latin typeface="Calibri"/>
                <a:cs typeface="Calibri"/>
              </a:rPr>
              <a:t>organizations.</a:t>
            </a:r>
            <a:endParaRPr lang="en-US" sz="2000">
              <a:latin typeface="Calibri"/>
              <a:cs typeface="Calibri"/>
            </a:endParaRPr>
          </a:p>
          <a:p>
            <a:pPr marL="241300" marR="28575" indent="-228600">
              <a:lnSpc>
                <a:spcPct val="93506"/>
              </a:lnSpc>
              <a:spcBef>
                <a:spcPts val="49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0">
                <a:latin typeface="Calibri"/>
                <a:cs typeface="Calibri"/>
              </a:rPr>
              <a:t>Understand</a:t>
            </a:r>
            <a:r>
              <a:rPr sz="2000" spc="-3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the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structure,</a:t>
            </a:r>
            <a:r>
              <a:rPr sz="2000" spc="-3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safety </a:t>
            </a:r>
            <a:r>
              <a:rPr sz="2000">
                <a:latin typeface="Calibri"/>
                <a:cs typeface="Calibri"/>
              </a:rPr>
              <a:t>culture,</a:t>
            </a:r>
            <a:r>
              <a:rPr sz="2000" spc="-9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operations,</a:t>
            </a:r>
            <a:r>
              <a:rPr sz="2000" spc="-9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infrastructure,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territory</a:t>
            </a:r>
            <a:r>
              <a:rPr sz="2000" spc="-2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of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their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railroads.</a:t>
            </a:r>
            <a:endParaRPr lang="en-US" sz="2000">
              <a:latin typeface="Calibri"/>
              <a:cs typeface="Calibri"/>
            </a:endParaRPr>
          </a:p>
          <a:p>
            <a:pPr marL="241300" marR="5080" indent="-228600">
              <a:lnSpc>
                <a:spcPct val="93506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000">
                <a:latin typeface="Calibri"/>
                <a:cs typeface="Calibri"/>
              </a:rPr>
              <a:t>Work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with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railroads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to</a:t>
            </a:r>
            <a:r>
              <a:rPr sz="2000" spc="-7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improve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 spc="-20">
                <a:latin typeface="Calibri"/>
                <a:cs typeface="Calibri"/>
              </a:rPr>
              <a:t>rail </a:t>
            </a:r>
            <a:r>
              <a:rPr sz="2000" spc="-10">
                <a:latin typeface="Calibri"/>
                <a:cs typeface="Calibri"/>
              </a:rPr>
              <a:t>safety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outcomes.</a:t>
            </a:r>
            <a:endParaRPr lang="en-US"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47969" y="1996699"/>
            <a:ext cx="5615940" cy="3329940"/>
            <a:chOff x="5847969" y="1996699"/>
            <a:chExt cx="5615940" cy="33299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2828" y="1996699"/>
              <a:ext cx="5370697" cy="3329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7969" y="3547490"/>
              <a:ext cx="1048511" cy="62331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847969" y="3547490"/>
            <a:ext cx="1049020" cy="623570"/>
          </a:xfrm>
          <a:prstGeom prst="rect">
            <a:avLst/>
          </a:prstGeom>
          <a:ln w="19050">
            <a:solidFill>
              <a:srgbClr val="00174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71755" marR="65405" indent="-635" algn="ctr">
              <a:lnSpc>
                <a:spcPct val="100000"/>
              </a:lnSpc>
              <a:spcBef>
                <a:spcPts val="204"/>
              </a:spcBef>
            </a:pPr>
            <a:r>
              <a:rPr sz="900" b="1">
                <a:latin typeface="Calibri"/>
                <a:cs typeface="Calibri"/>
              </a:rPr>
              <a:t>District</a:t>
            </a:r>
            <a:r>
              <a:rPr sz="900" b="1" spc="-35">
                <a:latin typeface="Calibri"/>
                <a:cs typeface="Calibri"/>
              </a:rPr>
              <a:t> </a:t>
            </a:r>
            <a:r>
              <a:rPr sz="900" b="1" spc="-50">
                <a:latin typeface="Calibri"/>
                <a:cs typeface="Calibri"/>
              </a:rPr>
              <a:t>7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 spc="-10">
                <a:latin typeface="Calibri"/>
                <a:cs typeface="Calibri"/>
              </a:rPr>
              <a:t>Sacramento,</a:t>
            </a:r>
            <a:r>
              <a:rPr sz="900" b="1" spc="50">
                <a:latin typeface="Calibri"/>
                <a:cs typeface="Calibri"/>
              </a:rPr>
              <a:t> </a:t>
            </a:r>
            <a:r>
              <a:rPr sz="900" b="1" spc="-25">
                <a:latin typeface="Calibri"/>
                <a:cs typeface="Calibri"/>
              </a:rPr>
              <a:t>CA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SMT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7: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 spc="-10">
                <a:latin typeface="Calibri"/>
                <a:cs typeface="Calibri"/>
              </a:rPr>
              <a:t>Commuters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 spc="-20">
                <a:latin typeface="Calibri"/>
                <a:cs typeface="Calibri"/>
              </a:rPr>
              <a:t>West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15046" y="3907916"/>
            <a:ext cx="1048512" cy="4381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615046" y="3907916"/>
            <a:ext cx="1049020" cy="438150"/>
          </a:xfrm>
          <a:prstGeom prst="rect">
            <a:avLst/>
          </a:prstGeom>
          <a:ln w="19050">
            <a:solidFill>
              <a:srgbClr val="001744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81610" marR="173990" algn="ctr">
              <a:lnSpc>
                <a:spcPct val="100000"/>
              </a:lnSpc>
              <a:spcBef>
                <a:spcPts val="215"/>
              </a:spcBef>
            </a:pPr>
            <a:r>
              <a:rPr sz="800" b="1" spc="-10">
                <a:latin typeface="Calibri"/>
                <a:cs typeface="Calibri"/>
              </a:rPr>
              <a:t>District</a:t>
            </a:r>
            <a:r>
              <a:rPr sz="800" b="1" spc="30">
                <a:latin typeface="Calibri"/>
                <a:cs typeface="Calibri"/>
              </a:rPr>
              <a:t> </a:t>
            </a:r>
            <a:r>
              <a:rPr sz="800" b="1" spc="-50">
                <a:latin typeface="Calibri"/>
                <a:cs typeface="Calibri"/>
              </a:rPr>
              <a:t>6</a:t>
            </a:r>
            <a:r>
              <a:rPr sz="800" b="1" spc="500">
                <a:latin typeface="Calibri"/>
                <a:cs typeface="Calibri"/>
              </a:rPr>
              <a:t> </a:t>
            </a:r>
            <a:r>
              <a:rPr sz="800" b="1">
                <a:latin typeface="Calibri"/>
                <a:cs typeface="Calibri"/>
              </a:rPr>
              <a:t>Kansas</a:t>
            </a:r>
            <a:r>
              <a:rPr sz="800" b="1" spc="-25">
                <a:latin typeface="Calibri"/>
                <a:cs typeface="Calibri"/>
              </a:rPr>
              <a:t> </a:t>
            </a:r>
            <a:r>
              <a:rPr sz="800" b="1">
                <a:latin typeface="Calibri"/>
                <a:cs typeface="Calibri"/>
              </a:rPr>
              <a:t>City,</a:t>
            </a:r>
            <a:r>
              <a:rPr sz="800" b="1" spc="-40">
                <a:latin typeface="Calibri"/>
                <a:cs typeface="Calibri"/>
              </a:rPr>
              <a:t> </a:t>
            </a:r>
            <a:r>
              <a:rPr sz="800" b="1" spc="-25">
                <a:latin typeface="Calibri"/>
                <a:cs typeface="Calibri"/>
              </a:rPr>
              <a:t>MO</a:t>
            </a:r>
            <a:r>
              <a:rPr sz="800" b="1" spc="500">
                <a:latin typeface="Calibri"/>
                <a:cs typeface="Calibri"/>
              </a:rPr>
              <a:t> </a:t>
            </a:r>
            <a:r>
              <a:rPr sz="750" b="1">
                <a:latin typeface="Calibri"/>
                <a:cs typeface="Calibri"/>
              </a:rPr>
              <a:t>SMT</a:t>
            </a:r>
            <a:r>
              <a:rPr sz="750" b="1" spc="-15">
                <a:latin typeface="Calibri"/>
                <a:cs typeface="Calibri"/>
              </a:rPr>
              <a:t> </a:t>
            </a:r>
            <a:r>
              <a:rPr sz="750" b="1">
                <a:latin typeface="Calibri"/>
                <a:cs typeface="Calibri"/>
              </a:rPr>
              <a:t>6:</a:t>
            </a:r>
            <a:r>
              <a:rPr sz="750" b="1" spc="-5">
                <a:latin typeface="Calibri"/>
                <a:cs typeface="Calibri"/>
              </a:rPr>
              <a:t> </a:t>
            </a:r>
            <a:r>
              <a:rPr sz="750" b="1" spc="-25">
                <a:latin typeface="Calibri"/>
                <a:cs typeface="Calibri"/>
              </a:rPr>
              <a:t>UP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00875" y="2343530"/>
            <a:ext cx="1048511" cy="62331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000875" y="2343530"/>
            <a:ext cx="1049020" cy="623570"/>
          </a:xfrm>
          <a:prstGeom prst="rect">
            <a:avLst/>
          </a:prstGeom>
          <a:ln w="19050">
            <a:solidFill>
              <a:srgbClr val="00174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5250" marR="88265" indent="-1270" algn="ctr">
              <a:lnSpc>
                <a:spcPct val="100000"/>
              </a:lnSpc>
              <a:spcBef>
                <a:spcPts val="204"/>
              </a:spcBef>
            </a:pPr>
            <a:r>
              <a:rPr sz="900" b="1">
                <a:latin typeface="Calibri"/>
                <a:cs typeface="Calibri"/>
              </a:rPr>
              <a:t>District</a:t>
            </a:r>
            <a:r>
              <a:rPr sz="900" b="1" spc="-35">
                <a:latin typeface="Calibri"/>
                <a:cs typeface="Calibri"/>
              </a:rPr>
              <a:t> </a:t>
            </a:r>
            <a:r>
              <a:rPr sz="900" b="1" spc="-50">
                <a:latin typeface="Calibri"/>
                <a:cs typeface="Calibri"/>
              </a:rPr>
              <a:t>8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 spc="-10">
                <a:latin typeface="Calibri"/>
                <a:cs typeface="Calibri"/>
              </a:rPr>
              <a:t>Vancouver,</a:t>
            </a:r>
            <a:r>
              <a:rPr sz="900" b="1" spc="45">
                <a:latin typeface="Calibri"/>
                <a:cs typeface="Calibri"/>
              </a:rPr>
              <a:t> </a:t>
            </a:r>
            <a:r>
              <a:rPr sz="900" b="1" spc="-25">
                <a:latin typeface="Calibri"/>
                <a:cs typeface="Calibri"/>
              </a:rPr>
              <a:t>WA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SMT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8:</a:t>
            </a:r>
            <a:r>
              <a:rPr sz="900" b="1" spc="-25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Short</a:t>
            </a:r>
            <a:r>
              <a:rPr sz="900" b="1" spc="-10">
                <a:latin typeface="Calibri"/>
                <a:cs typeface="Calibri"/>
              </a:rPr>
              <a:t> </a:t>
            </a:r>
            <a:r>
              <a:rPr sz="900" b="1" spc="-20">
                <a:latin typeface="Calibri"/>
                <a:cs typeface="Calibri"/>
              </a:rPr>
              <a:t>lines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 spc="-20">
                <a:latin typeface="Calibri"/>
                <a:cs typeface="Calibri"/>
              </a:rPr>
              <a:t>West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8181" y="2971419"/>
            <a:ext cx="1048511" cy="48463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068181" y="2971419"/>
            <a:ext cx="1049020" cy="485140"/>
          </a:xfrm>
          <a:prstGeom prst="rect">
            <a:avLst/>
          </a:prstGeom>
          <a:ln w="19050">
            <a:solidFill>
              <a:srgbClr val="00174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70510" marR="264160" indent="-635" algn="ctr">
              <a:lnSpc>
                <a:spcPct val="100000"/>
              </a:lnSpc>
              <a:spcBef>
                <a:spcPts val="204"/>
              </a:spcBef>
            </a:pPr>
            <a:r>
              <a:rPr sz="900" b="1">
                <a:latin typeface="Calibri"/>
                <a:cs typeface="Calibri"/>
              </a:rPr>
              <a:t>District</a:t>
            </a:r>
            <a:r>
              <a:rPr sz="900" b="1" spc="-35">
                <a:latin typeface="Calibri"/>
                <a:cs typeface="Calibri"/>
              </a:rPr>
              <a:t> </a:t>
            </a:r>
            <a:r>
              <a:rPr sz="900" b="1" spc="-50">
                <a:latin typeface="Calibri"/>
                <a:cs typeface="Calibri"/>
              </a:rPr>
              <a:t>4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Chicago,</a:t>
            </a:r>
            <a:r>
              <a:rPr sz="900" b="1" spc="-45">
                <a:latin typeface="Calibri"/>
                <a:cs typeface="Calibri"/>
              </a:rPr>
              <a:t> </a:t>
            </a:r>
            <a:r>
              <a:rPr sz="900" b="1" spc="-25">
                <a:latin typeface="Calibri"/>
                <a:cs typeface="Calibri"/>
              </a:rPr>
              <a:t>IL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b="1">
                <a:latin typeface="Calibri"/>
                <a:cs typeface="Calibri"/>
              </a:rPr>
              <a:t>SMT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4: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CN,</a:t>
            </a:r>
            <a:r>
              <a:rPr sz="900" b="1" spc="-15">
                <a:latin typeface="Calibri"/>
                <a:cs typeface="Calibri"/>
              </a:rPr>
              <a:t> </a:t>
            </a:r>
            <a:r>
              <a:rPr sz="900" b="1" spc="-20">
                <a:latin typeface="Calibri"/>
                <a:cs typeface="Calibri"/>
              </a:rPr>
              <a:t>CPKC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41889" y="2280285"/>
            <a:ext cx="1048512" cy="62331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541889" y="2280285"/>
            <a:ext cx="1049020" cy="623570"/>
          </a:xfrm>
          <a:prstGeom prst="rect">
            <a:avLst/>
          </a:prstGeom>
          <a:ln w="19050">
            <a:solidFill>
              <a:srgbClr val="00174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33985" marR="127000" indent="-1270" algn="ctr">
              <a:lnSpc>
                <a:spcPct val="100000"/>
              </a:lnSpc>
              <a:spcBef>
                <a:spcPts val="204"/>
              </a:spcBef>
            </a:pPr>
            <a:r>
              <a:rPr sz="900" b="1">
                <a:latin typeface="Calibri"/>
                <a:cs typeface="Calibri"/>
              </a:rPr>
              <a:t>District</a:t>
            </a:r>
            <a:r>
              <a:rPr sz="900" b="1" spc="-35">
                <a:latin typeface="Calibri"/>
                <a:cs typeface="Calibri"/>
              </a:rPr>
              <a:t> </a:t>
            </a:r>
            <a:r>
              <a:rPr sz="900" b="1" spc="-50">
                <a:latin typeface="Calibri"/>
                <a:cs typeface="Calibri"/>
              </a:rPr>
              <a:t>1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 spc="-10">
                <a:latin typeface="Calibri"/>
                <a:cs typeface="Calibri"/>
              </a:rPr>
              <a:t>Cambridge,</a:t>
            </a:r>
            <a:r>
              <a:rPr sz="900" b="1" spc="40">
                <a:latin typeface="Calibri"/>
                <a:cs typeface="Calibri"/>
              </a:rPr>
              <a:t> </a:t>
            </a:r>
            <a:r>
              <a:rPr sz="900" b="1" spc="-25">
                <a:latin typeface="Calibri"/>
                <a:cs typeface="Calibri"/>
              </a:rPr>
              <a:t>MA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SMT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1: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 spc="-10">
                <a:latin typeface="Calibri"/>
                <a:cs typeface="Calibri"/>
              </a:rPr>
              <a:t>Amtrak,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Commuters</a:t>
            </a:r>
            <a:r>
              <a:rPr sz="900" b="1" spc="-35">
                <a:latin typeface="Calibri"/>
                <a:cs typeface="Calibri"/>
              </a:rPr>
              <a:t> </a:t>
            </a:r>
            <a:r>
              <a:rPr sz="900" b="1" spc="-20">
                <a:latin typeface="Calibri"/>
                <a:cs typeface="Calibri"/>
              </a:rPr>
              <a:t>East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6020" y="3269360"/>
            <a:ext cx="1048511" cy="62331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836020" y="3269360"/>
            <a:ext cx="1049020" cy="623570"/>
          </a:xfrm>
          <a:prstGeom prst="rect">
            <a:avLst/>
          </a:prstGeom>
          <a:ln w="19050">
            <a:solidFill>
              <a:srgbClr val="001744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85725" marR="78105" indent="-1270" algn="ctr">
              <a:lnSpc>
                <a:spcPct val="100000"/>
              </a:lnSpc>
              <a:spcBef>
                <a:spcPts val="209"/>
              </a:spcBef>
            </a:pPr>
            <a:r>
              <a:rPr sz="900" b="1">
                <a:latin typeface="Calibri"/>
                <a:cs typeface="Calibri"/>
              </a:rPr>
              <a:t>District</a:t>
            </a:r>
            <a:r>
              <a:rPr sz="900" b="1" spc="-35">
                <a:latin typeface="Calibri"/>
                <a:cs typeface="Calibri"/>
              </a:rPr>
              <a:t> </a:t>
            </a:r>
            <a:r>
              <a:rPr sz="900" b="1" spc="-50">
                <a:latin typeface="Calibri"/>
                <a:cs typeface="Calibri"/>
              </a:rPr>
              <a:t>2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Wilmington,</a:t>
            </a:r>
            <a:r>
              <a:rPr sz="900" b="1" spc="-40">
                <a:latin typeface="Calibri"/>
                <a:cs typeface="Calibri"/>
              </a:rPr>
              <a:t> </a:t>
            </a:r>
            <a:r>
              <a:rPr sz="900" b="1" spc="-25">
                <a:latin typeface="Calibri"/>
                <a:cs typeface="Calibri"/>
              </a:rPr>
              <a:t>DE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SMT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2:</a:t>
            </a:r>
            <a:r>
              <a:rPr sz="900" b="1" spc="-25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Short</a:t>
            </a:r>
            <a:r>
              <a:rPr sz="900" b="1" spc="-10">
                <a:latin typeface="Calibri"/>
                <a:cs typeface="Calibri"/>
              </a:rPr>
              <a:t> </a:t>
            </a:r>
            <a:r>
              <a:rPr sz="900" b="1" spc="-20">
                <a:latin typeface="Calibri"/>
                <a:cs typeface="Calibri"/>
              </a:rPr>
              <a:t>Lines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 spc="-20">
                <a:latin typeface="Calibri"/>
                <a:cs typeface="Calibri"/>
              </a:rPr>
              <a:t>East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5640" y="4050791"/>
            <a:ext cx="1048511" cy="34671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965084" y="4065022"/>
            <a:ext cx="790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  <a:spcBef>
                <a:spcPts val="100"/>
              </a:spcBef>
            </a:pPr>
            <a:r>
              <a:rPr sz="900" b="1" spc="-10">
                <a:solidFill>
                  <a:srgbClr val="FFFFFF"/>
                </a:solidFill>
                <a:latin typeface="Calibri"/>
                <a:cs typeface="Calibri"/>
              </a:rPr>
              <a:t>Headquarters</a:t>
            </a:r>
            <a:r>
              <a:rPr sz="900" b="1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>
                <a:solidFill>
                  <a:srgbClr val="FFFFFF"/>
                </a:solidFill>
                <a:latin typeface="Calibri"/>
                <a:cs typeface="Calibri"/>
              </a:rPr>
              <a:t>Washington,</a:t>
            </a:r>
            <a:r>
              <a:rPr sz="900" b="1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25">
                <a:solidFill>
                  <a:srgbClr val="FFFFFF"/>
                </a:solidFill>
                <a:latin typeface="Calibri"/>
                <a:cs typeface="Calibri"/>
              </a:rPr>
              <a:t>DC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42451" y="4548759"/>
            <a:ext cx="1048512" cy="484631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942451" y="4548759"/>
            <a:ext cx="1049020" cy="485140"/>
          </a:xfrm>
          <a:prstGeom prst="rect">
            <a:avLst/>
          </a:prstGeom>
          <a:ln w="19050">
            <a:solidFill>
              <a:srgbClr val="00174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47015" marR="241300" algn="ctr">
              <a:lnSpc>
                <a:spcPct val="100000"/>
              </a:lnSpc>
              <a:spcBef>
                <a:spcPts val="204"/>
              </a:spcBef>
            </a:pPr>
            <a:r>
              <a:rPr sz="900" b="1">
                <a:latin typeface="Calibri"/>
                <a:cs typeface="Calibri"/>
              </a:rPr>
              <a:t>District</a:t>
            </a:r>
            <a:r>
              <a:rPr sz="900" b="1" spc="-35">
                <a:latin typeface="Calibri"/>
                <a:cs typeface="Calibri"/>
              </a:rPr>
              <a:t> </a:t>
            </a:r>
            <a:r>
              <a:rPr sz="900" b="1" spc="-50">
                <a:latin typeface="Calibri"/>
                <a:cs typeface="Calibri"/>
              </a:rPr>
              <a:t>3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Atlanta,</a:t>
            </a:r>
            <a:r>
              <a:rPr sz="900" b="1" spc="-25">
                <a:latin typeface="Calibri"/>
                <a:cs typeface="Calibri"/>
              </a:rPr>
              <a:t> GA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SMT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3: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 spc="-35">
                <a:latin typeface="Calibri"/>
                <a:cs typeface="Calibri"/>
              </a:rPr>
              <a:t>NS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82636" y="5079872"/>
            <a:ext cx="1048511" cy="48463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382636" y="5079872"/>
            <a:ext cx="1049020" cy="485140"/>
          </a:xfrm>
          <a:prstGeom prst="rect">
            <a:avLst/>
          </a:prstGeom>
          <a:ln w="19050">
            <a:solidFill>
              <a:srgbClr val="00174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71450" marR="165100" indent="138430">
              <a:lnSpc>
                <a:spcPct val="100000"/>
              </a:lnSpc>
              <a:spcBef>
                <a:spcPts val="204"/>
              </a:spcBef>
            </a:pPr>
            <a:r>
              <a:rPr sz="900" b="1">
                <a:latin typeface="Calibri"/>
                <a:cs typeface="Calibri"/>
              </a:rPr>
              <a:t>District</a:t>
            </a:r>
            <a:r>
              <a:rPr sz="900" b="1" spc="-35">
                <a:latin typeface="Calibri"/>
                <a:cs typeface="Calibri"/>
              </a:rPr>
              <a:t> </a:t>
            </a:r>
            <a:r>
              <a:rPr sz="900" b="1" spc="-50">
                <a:latin typeface="Calibri"/>
                <a:cs typeface="Calibri"/>
              </a:rPr>
              <a:t>5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Fort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Worth,</a:t>
            </a:r>
            <a:r>
              <a:rPr sz="900" b="1" spc="-15">
                <a:latin typeface="Calibri"/>
                <a:cs typeface="Calibri"/>
              </a:rPr>
              <a:t> </a:t>
            </a:r>
            <a:r>
              <a:rPr sz="900" b="1" spc="-25">
                <a:latin typeface="Calibri"/>
                <a:cs typeface="Calibri"/>
              </a:rPr>
              <a:t>TX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SMT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5:</a:t>
            </a:r>
            <a:r>
              <a:rPr sz="900" b="1" spc="-20">
                <a:latin typeface="Calibri"/>
                <a:cs typeface="Calibri"/>
              </a:rPr>
              <a:t> BNSF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46460" y="4954142"/>
            <a:ext cx="1048512" cy="48539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0546460" y="4954142"/>
            <a:ext cx="1049020" cy="485775"/>
          </a:xfrm>
          <a:prstGeom prst="rect">
            <a:avLst/>
          </a:prstGeom>
          <a:ln w="19050">
            <a:solidFill>
              <a:srgbClr val="001744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161925" marR="156210" indent="-635" algn="ctr">
              <a:lnSpc>
                <a:spcPct val="100000"/>
              </a:lnSpc>
              <a:spcBef>
                <a:spcPts val="209"/>
              </a:spcBef>
            </a:pPr>
            <a:r>
              <a:rPr sz="900" b="1">
                <a:latin typeface="Calibri"/>
                <a:cs typeface="Calibri"/>
              </a:rPr>
              <a:t>District</a:t>
            </a:r>
            <a:r>
              <a:rPr sz="900" b="1" spc="-35">
                <a:latin typeface="Calibri"/>
                <a:cs typeface="Calibri"/>
              </a:rPr>
              <a:t> </a:t>
            </a:r>
            <a:r>
              <a:rPr sz="900" b="1" spc="-50">
                <a:latin typeface="Calibri"/>
                <a:cs typeface="Calibri"/>
              </a:rPr>
              <a:t>9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Jacksonville,</a:t>
            </a:r>
            <a:r>
              <a:rPr sz="900" b="1" spc="-40">
                <a:latin typeface="Calibri"/>
                <a:cs typeface="Calibri"/>
              </a:rPr>
              <a:t> </a:t>
            </a:r>
            <a:r>
              <a:rPr sz="900" b="1" spc="-25">
                <a:latin typeface="Calibri"/>
                <a:cs typeface="Calibri"/>
              </a:rPr>
              <a:t>FL</a:t>
            </a:r>
            <a:r>
              <a:rPr sz="900" b="1" spc="50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SMT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>
                <a:latin typeface="Calibri"/>
                <a:cs typeface="Calibri"/>
              </a:rPr>
              <a:t>9:</a:t>
            </a:r>
            <a:r>
              <a:rPr sz="900" b="1" spc="-20">
                <a:latin typeface="Calibri"/>
                <a:cs typeface="Calibri"/>
              </a:rPr>
              <a:t> </a:t>
            </a:r>
            <a:r>
              <a:rPr sz="900" b="1" spc="-25">
                <a:latin typeface="Calibri"/>
                <a:cs typeface="Calibri"/>
              </a:rPr>
              <a:t>CSX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12</a:t>
            </a:fld>
            <a:endParaRPr lang="en-US" spc="-2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5370">
              <a:lnSpc>
                <a:spcPct val="100000"/>
              </a:lnSpc>
              <a:spcBef>
                <a:spcPts val="100"/>
              </a:spcBef>
            </a:pPr>
            <a:r>
              <a:t>Railroad</a:t>
            </a:r>
            <a:r>
              <a:rPr spc="-140"/>
              <a:t> </a:t>
            </a:r>
            <a:r>
              <a:rPr spc="-10"/>
              <a:t>Development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13</a:t>
            </a:fld>
            <a:endParaRPr lang="en-US" spc="-2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9869B8-CC9D-4B0E-95DC-D8941A983D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363" y="349214"/>
            <a:ext cx="10691812" cy="514351"/>
          </a:xfrm>
        </p:spPr>
        <p:txBody>
          <a:bodyPr/>
          <a:lstStyle/>
          <a:p>
            <a:r>
              <a:rPr lang="en-US"/>
              <a:t>BIL | FRA Advance Appropriations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B9067F-53BC-4BC8-86EE-5A77F0D109F3}"/>
              </a:ext>
            </a:extLst>
          </p:cNvPr>
          <p:cNvSpPr/>
          <p:nvPr/>
        </p:nvSpPr>
        <p:spPr>
          <a:xfrm>
            <a:off x="11360379" y="5743936"/>
            <a:ext cx="198268" cy="204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8205A8-28F5-4A5B-99FC-E517E6767F29}"/>
              </a:ext>
            </a:extLst>
          </p:cNvPr>
          <p:cNvSpPr/>
          <p:nvPr/>
        </p:nvSpPr>
        <p:spPr>
          <a:xfrm>
            <a:off x="3938655" y="5948040"/>
            <a:ext cx="1938363" cy="31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5B45C7-34B4-4119-A769-398AFDB10330}"/>
              </a:ext>
            </a:extLst>
          </p:cNvPr>
          <p:cNvSpPr/>
          <p:nvPr/>
        </p:nvSpPr>
        <p:spPr>
          <a:xfrm>
            <a:off x="11130117" y="5869860"/>
            <a:ext cx="198268" cy="204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78A9AE-24A8-286E-B5B8-0776E6978A8B}"/>
              </a:ext>
            </a:extLst>
          </p:cNvPr>
          <p:cNvCxnSpPr/>
          <p:nvPr/>
        </p:nvCxnSpPr>
        <p:spPr>
          <a:xfrm>
            <a:off x="0" y="5681116"/>
            <a:ext cx="12192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53FACE4-4473-E552-3CF2-82DB053972AF}"/>
              </a:ext>
            </a:extLst>
          </p:cNvPr>
          <p:cNvGrpSpPr/>
          <p:nvPr/>
        </p:nvGrpSpPr>
        <p:grpSpPr>
          <a:xfrm>
            <a:off x="4566120" y="1610557"/>
            <a:ext cx="3059763" cy="1419029"/>
            <a:chOff x="3301904" y="1069067"/>
            <a:chExt cx="3609602" cy="16902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E53732-FA58-F765-81DF-72F281521A82}"/>
                </a:ext>
              </a:extLst>
            </p:cNvPr>
            <p:cNvGrpSpPr/>
            <p:nvPr/>
          </p:nvGrpSpPr>
          <p:grpSpPr>
            <a:xfrm>
              <a:off x="3301904" y="1329573"/>
              <a:ext cx="3609602" cy="1429788"/>
              <a:chOff x="4595931" y="1498822"/>
              <a:chExt cx="2161794" cy="115178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9AD5BF-1ED8-7A35-3AAD-6BD57A023AD9}"/>
                  </a:ext>
                </a:extLst>
              </p:cNvPr>
              <p:cNvSpPr txBox="1"/>
              <p:nvPr/>
            </p:nvSpPr>
            <p:spPr>
              <a:xfrm>
                <a:off x="4595931" y="1498822"/>
                <a:ext cx="2094702" cy="1151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rgbClr val="0BA35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$66B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F2BA22-E038-D3AA-6A8E-17008934F238}"/>
                  </a:ext>
                </a:extLst>
              </p:cNvPr>
              <p:cNvSpPr/>
              <p:nvPr/>
            </p:nvSpPr>
            <p:spPr>
              <a:xfrm>
                <a:off x="6041697" y="1821154"/>
                <a:ext cx="716028" cy="5239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in total </a:t>
                </a:r>
              </a:p>
              <a:p>
                <a:pPr marL="0" marR="0" lvl="0" indent="0" algn="l" defTabSz="914377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funding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3E473B-1CC2-77B1-CA00-A715AA8CE7ED}"/>
                </a:ext>
              </a:extLst>
            </p:cNvPr>
            <p:cNvSpPr/>
            <p:nvPr/>
          </p:nvSpPr>
          <p:spPr>
            <a:xfrm>
              <a:off x="3466419" y="1069067"/>
              <a:ext cx="3309141" cy="5239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From FY22-FY26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A24DB7-8CA9-2B5A-CFC0-00EEDF369D9C}"/>
              </a:ext>
            </a:extLst>
          </p:cNvPr>
          <p:cNvCxnSpPr>
            <a:cxnSpLocks/>
          </p:cNvCxnSpPr>
          <p:nvPr/>
        </p:nvCxnSpPr>
        <p:spPr>
          <a:xfrm>
            <a:off x="407505" y="3027461"/>
            <a:ext cx="1143993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DDAD64C-80AC-CA99-9970-9B52302777FF}"/>
              </a:ext>
            </a:extLst>
          </p:cNvPr>
          <p:cNvSpPr/>
          <p:nvPr/>
        </p:nvSpPr>
        <p:spPr>
          <a:xfrm>
            <a:off x="3364874" y="1107110"/>
            <a:ext cx="5462255" cy="546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[ ADVANCE APPROPRIATIONS 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1F61C9-86D2-586A-DA52-0FDA519F474A}"/>
              </a:ext>
            </a:extLst>
          </p:cNvPr>
          <p:cNvSpPr txBox="1"/>
          <p:nvPr/>
        </p:nvSpPr>
        <p:spPr>
          <a:xfrm>
            <a:off x="290781" y="3911210"/>
            <a:ext cx="2006116" cy="28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450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Amtrak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FCF57-1806-F19F-4B41-373A70D90A7A}"/>
              </a:ext>
            </a:extLst>
          </p:cNvPr>
          <p:cNvSpPr txBox="1"/>
          <p:nvPr/>
        </p:nvSpPr>
        <p:spPr>
          <a:xfrm>
            <a:off x="2242859" y="3381450"/>
            <a:ext cx="1983151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Consolidated Rail Infrastructure and Safety Improvements (CRISI)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8FFC9-78FC-5D6D-F036-DD4A0DCC3432}"/>
              </a:ext>
            </a:extLst>
          </p:cNvPr>
          <p:cNvSpPr txBox="1"/>
          <p:nvPr/>
        </p:nvSpPr>
        <p:spPr>
          <a:xfrm>
            <a:off x="4155886" y="3740214"/>
            <a:ext cx="1705047" cy="4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Railroad Crossing Elimination (RCE)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9EFF6-4B60-4507-A32C-B63A9CDC237E}"/>
              </a:ext>
            </a:extLst>
          </p:cNvPr>
          <p:cNvSpPr txBox="1"/>
          <p:nvPr/>
        </p:nvSpPr>
        <p:spPr>
          <a:xfrm>
            <a:off x="5861660" y="3558983"/>
            <a:ext cx="2344099" cy="654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54C8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Federal-State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54C8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54C8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Partnership (FSP) for Intercity Passenger Rail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BCB1B2C-8A01-DDFD-A9EE-2660E9421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7467"/>
          <a:stretch/>
        </p:blipFill>
        <p:spPr>
          <a:xfrm>
            <a:off x="240890" y="4844448"/>
            <a:ext cx="8049831" cy="7818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D141FD-6C8F-04BC-29BA-D0D7594A0423}"/>
              </a:ext>
            </a:extLst>
          </p:cNvPr>
          <p:cNvSpPr txBox="1"/>
          <p:nvPr/>
        </p:nvSpPr>
        <p:spPr>
          <a:xfrm>
            <a:off x="290781" y="4481225"/>
            <a:ext cx="20061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4507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$22B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D55964-5681-4651-4FDE-B8B0F7EE9EC5}"/>
              </a:ext>
            </a:extLst>
          </p:cNvPr>
          <p:cNvGrpSpPr/>
          <p:nvPr/>
        </p:nvGrpSpPr>
        <p:grpSpPr>
          <a:xfrm>
            <a:off x="290783" y="4275799"/>
            <a:ext cx="2006116" cy="911840"/>
            <a:chOff x="512665" y="3280529"/>
            <a:chExt cx="2049799" cy="16779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9B7B06-BD55-0682-5DBB-1CB6ACA17916}"/>
                </a:ext>
              </a:extLst>
            </p:cNvPr>
            <p:cNvSpPr/>
            <p:nvPr/>
          </p:nvSpPr>
          <p:spPr>
            <a:xfrm>
              <a:off x="512665" y="3280529"/>
              <a:ext cx="2049799" cy="81385"/>
            </a:xfrm>
            <a:prstGeom prst="rect">
              <a:avLst/>
            </a:prstGeom>
            <a:solidFill>
              <a:srgbClr val="04507C"/>
            </a:solidFill>
            <a:ln>
              <a:solidFill>
                <a:srgbClr val="0450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D5294C-97F2-1CE7-4BBE-9C8EE4285171}"/>
                </a:ext>
              </a:extLst>
            </p:cNvPr>
            <p:cNvSpPr/>
            <p:nvPr/>
          </p:nvSpPr>
          <p:spPr>
            <a:xfrm>
              <a:off x="512665" y="3361914"/>
              <a:ext cx="2049799" cy="1596551"/>
            </a:xfrm>
            <a:prstGeom prst="rect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8000">
                    <a:srgbClr val="04507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98E33B-FCEF-835F-C200-4CB8FCC131E5}"/>
              </a:ext>
            </a:extLst>
          </p:cNvPr>
          <p:cNvGrpSpPr/>
          <p:nvPr/>
        </p:nvGrpSpPr>
        <p:grpSpPr>
          <a:xfrm>
            <a:off x="2414028" y="4260670"/>
            <a:ext cx="1650595" cy="926959"/>
            <a:chOff x="2637809" y="3280528"/>
            <a:chExt cx="1686537" cy="16779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1F2F58-355D-B195-F391-3B714D1C9745}"/>
                </a:ext>
              </a:extLst>
            </p:cNvPr>
            <p:cNvSpPr/>
            <p:nvPr/>
          </p:nvSpPr>
          <p:spPr>
            <a:xfrm>
              <a:off x="2637809" y="3280528"/>
              <a:ext cx="1686537" cy="8482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08CB5B-7370-FBEA-F27E-589F9111359B}"/>
                </a:ext>
              </a:extLst>
            </p:cNvPr>
            <p:cNvSpPr/>
            <p:nvPr/>
          </p:nvSpPr>
          <p:spPr>
            <a:xfrm>
              <a:off x="2637809" y="3361914"/>
              <a:ext cx="1686537" cy="1596551"/>
            </a:xfrm>
            <a:prstGeom prst="rect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8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034084-490E-6E4B-B7AD-091A7B4039EB}"/>
              </a:ext>
            </a:extLst>
          </p:cNvPr>
          <p:cNvGrpSpPr/>
          <p:nvPr/>
        </p:nvGrpSpPr>
        <p:grpSpPr>
          <a:xfrm>
            <a:off x="4181751" y="4260669"/>
            <a:ext cx="1562780" cy="926959"/>
            <a:chOff x="4487832" y="3280528"/>
            <a:chExt cx="1596809" cy="167793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395FD3-3161-035C-2048-A556C3152049}"/>
                </a:ext>
              </a:extLst>
            </p:cNvPr>
            <p:cNvSpPr/>
            <p:nvPr/>
          </p:nvSpPr>
          <p:spPr>
            <a:xfrm>
              <a:off x="4487832" y="3280528"/>
              <a:ext cx="1596809" cy="84822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4C2577-E0D9-ECA1-FE2D-F45AF9165880}"/>
                </a:ext>
              </a:extLst>
            </p:cNvPr>
            <p:cNvSpPr/>
            <p:nvPr/>
          </p:nvSpPr>
          <p:spPr>
            <a:xfrm>
              <a:off x="4487832" y="3361914"/>
              <a:ext cx="1596809" cy="1596551"/>
            </a:xfrm>
            <a:prstGeom prst="rect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8000">
                    <a:srgbClr val="009999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0FB1A5-C03F-6DC8-2402-051E2766DC84}"/>
              </a:ext>
            </a:extLst>
          </p:cNvPr>
          <p:cNvGrpSpPr/>
          <p:nvPr/>
        </p:nvGrpSpPr>
        <p:grpSpPr>
          <a:xfrm>
            <a:off x="5861661" y="4244890"/>
            <a:ext cx="2344099" cy="942719"/>
            <a:chOff x="6204848" y="3280528"/>
            <a:chExt cx="2395142" cy="167793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DBEE51-5FC0-C38B-A459-66CF66E27C24}"/>
                </a:ext>
              </a:extLst>
            </p:cNvPr>
            <p:cNvSpPr/>
            <p:nvPr/>
          </p:nvSpPr>
          <p:spPr>
            <a:xfrm>
              <a:off x="6204849" y="3361914"/>
              <a:ext cx="2395141" cy="1596551"/>
            </a:xfrm>
            <a:prstGeom prst="rect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8000">
                    <a:srgbClr val="454C8A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951339-5540-EFE6-D822-35A10DAE8E72}"/>
                </a:ext>
              </a:extLst>
            </p:cNvPr>
            <p:cNvSpPr/>
            <p:nvPr/>
          </p:nvSpPr>
          <p:spPr>
            <a:xfrm>
              <a:off x="6204848" y="3280528"/>
              <a:ext cx="2395141" cy="84822"/>
            </a:xfrm>
            <a:prstGeom prst="rect">
              <a:avLst/>
            </a:prstGeom>
            <a:solidFill>
              <a:srgbClr val="454C8A"/>
            </a:solidFill>
            <a:ln>
              <a:solidFill>
                <a:srgbClr val="454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4" name="Graphic 1023">
            <a:extLst>
              <a:ext uri="{FF2B5EF4-FFF2-40B4-BE49-F238E27FC236}">
                <a16:creationId xmlns:a16="http://schemas.microsoft.com/office/drawing/2014/main" id="{BEAC6041-9EA4-47C8-A225-2A461D56C5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6893" t="-23499" b="3430"/>
          <a:stretch/>
        </p:blipFill>
        <p:spPr>
          <a:xfrm>
            <a:off x="10040534" y="4974041"/>
            <a:ext cx="2006116" cy="613515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F08F1FB2-FE99-3CD8-50DD-48C9FE8C8B04}"/>
              </a:ext>
            </a:extLst>
          </p:cNvPr>
          <p:cNvSpPr txBox="1"/>
          <p:nvPr/>
        </p:nvSpPr>
        <p:spPr>
          <a:xfrm>
            <a:off x="290781" y="4397796"/>
            <a:ext cx="20061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[ ADVANCE APPROPRIATIONS ]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CC0F05D6-1558-73CA-2131-9E60F7504FB0}"/>
              </a:ext>
            </a:extLst>
          </p:cNvPr>
          <p:cNvSpPr txBox="1"/>
          <p:nvPr/>
        </p:nvSpPr>
        <p:spPr>
          <a:xfrm>
            <a:off x="2416826" y="4481223"/>
            <a:ext cx="16505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$5B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5C4730B5-50D2-E774-8995-26298A9A6A69}"/>
              </a:ext>
            </a:extLst>
          </p:cNvPr>
          <p:cNvSpPr txBox="1"/>
          <p:nvPr/>
        </p:nvSpPr>
        <p:spPr>
          <a:xfrm>
            <a:off x="2374045" y="4397793"/>
            <a:ext cx="1736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[ ADVANCE APPROPRIATIONS ]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2B99A30A-13DB-AC2C-C7E5-F4D52AD877C8}"/>
              </a:ext>
            </a:extLst>
          </p:cNvPr>
          <p:cNvSpPr txBox="1"/>
          <p:nvPr/>
        </p:nvSpPr>
        <p:spPr>
          <a:xfrm>
            <a:off x="4155886" y="4481221"/>
            <a:ext cx="15949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$3B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12085980-1F11-0EDF-D395-2C6BA6A4A7C7}"/>
              </a:ext>
            </a:extLst>
          </p:cNvPr>
          <p:cNvSpPr txBox="1"/>
          <p:nvPr/>
        </p:nvSpPr>
        <p:spPr>
          <a:xfrm>
            <a:off x="4093552" y="4397792"/>
            <a:ext cx="1719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[ ADVANCE APPROPRIATIONS ]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9945596C-A8CD-3F03-1134-F82080E55B01}"/>
              </a:ext>
            </a:extLst>
          </p:cNvPr>
          <p:cNvSpPr txBox="1"/>
          <p:nvPr/>
        </p:nvSpPr>
        <p:spPr>
          <a:xfrm>
            <a:off x="5866960" y="4490461"/>
            <a:ext cx="23334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454C8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$36B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AD41830C-5260-08F7-0F3D-2E4911BDF958}"/>
              </a:ext>
            </a:extLst>
          </p:cNvPr>
          <p:cNvSpPr txBox="1"/>
          <p:nvPr/>
        </p:nvSpPr>
        <p:spPr>
          <a:xfrm>
            <a:off x="5866960" y="4388559"/>
            <a:ext cx="2333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[ ADVANCE APPROPRIATIONS ]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2A503220-4556-E7D7-B2DD-D5A596B3C776}"/>
              </a:ext>
            </a:extLst>
          </p:cNvPr>
          <p:cNvSpPr txBox="1"/>
          <p:nvPr/>
        </p:nvSpPr>
        <p:spPr>
          <a:xfrm>
            <a:off x="8314469" y="3720471"/>
            <a:ext cx="1657980" cy="4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Restoration &amp; Enhancement</a:t>
            </a: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A9DBBFDF-D564-5638-D175-AA529F3B0925}"/>
              </a:ext>
            </a:extLst>
          </p:cNvPr>
          <p:cNvGrpSpPr/>
          <p:nvPr/>
        </p:nvGrpSpPr>
        <p:grpSpPr>
          <a:xfrm>
            <a:off x="8312787" y="4244897"/>
            <a:ext cx="1650595" cy="942724"/>
            <a:chOff x="2637809" y="3280528"/>
            <a:chExt cx="1686537" cy="1677937"/>
          </a:xfrm>
        </p:grpSpPr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1036B629-699B-3DC9-54DC-BE993CA22CB6}"/>
                </a:ext>
              </a:extLst>
            </p:cNvPr>
            <p:cNvSpPr/>
            <p:nvPr/>
          </p:nvSpPr>
          <p:spPr>
            <a:xfrm>
              <a:off x="2637809" y="3280528"/>
              <a:ext cx="1686537" cy="8482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50980805-C7B5-A1B4-6058-3CF6EB63C6A8}"/>
                </a:ext>
              </a:extLst>
            </p:cNvPr>
            <p:cNvSpPr/>
            <p:nvPr/>
          </p:nvSpPr>
          <p:spPr>
            <a:xfrm>
              <a:off x="2637809" y="3361914"/>
              <a:ext cx="1686537" cy="1596551"/>
            </a:xfrm>
            <a:prstGeom prst="rect">
              <a:avLst/>
            </a:prstGeom>
            <a:noFill/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8000">
                    <a:srgbClr val="0070C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7" name="Graphic 1036">
            <a:extLst>
              <a:ext uri="{FF2B5EF4-FFF2-40B4-BE49-F238E27FC236}">
                <a16:creationId xmlns:a16="http://schemas.microsoft.com/office/drawing/2014/main" id="{35BFBD21-98D8-B7E8-C794-2859867CBE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909" r="65213"/>
          <a:stretch/>
        </p:blipFill>
        <p:spPr>
          <a:xfrm>
            <a:off x="8272808" y="4844448"/>
            <a:ext cx="1762125" cy="781864"/>
          </a:xfrm>
          <a:prstGeom prst="rect">
            <a:avLst/>
          </a:prstGeom>
        </p:spPr>
      </p:pic>
      <p:sp>
        <p:nvSpPr>
          <p:cNvPr id="1038" name="TextBox 1037">
            <a:extLst>
              <a:ext uri="{FF2B5EF4-FFF2-40B4-BE49-F238E27FC236}">
                <a16:creationId xmlns:a16="http://schemas.microsoft.com/office/drawing/2014/main" id="{BA285553-5A0C-BDC6-E32D-4D0552D4E726}"/>
              </a:ext>
            </a:extLst>
          </p:cNvPr>
          <p:cNvSpPr txBox="1"/>
          <p:nvPr/>
        </p:nvSpPr>
        <p:spPr>
          <a:xfrm>
            <a:off x="8184575" y="4481225"/>
            <a:ext cx="19043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$250M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178AC17D-2751-C75D-7CD8-597F7C025FB1}"/>
              </a:ext>
            </a:extLst>
          </p:cNvPr>
          <p:cNvSpPr txBox="1"/>
          <p:nvPr/>
        </p:nvSpPr>
        <p:spPr>
          <a:xfrm>
            <a:off x="7966348" y="4379324"/>
            <a:ext cx="23334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[ ADVANCE APPROPRIATIONS ]</a:t>
            </a:r>
          </a:p>
        </p:txBody>
      </p:sp>
    </p:spTree>
    <p:extLst>
      <p:ext uri="{BB962C8B-B14F-4D97-AF65-F5344CB8AC3E}">
        <p14:creationId xmlns:p14="http://schemas.microsoft.com/office/powerpoint/2010/main" val="3502606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23FBD-4BB8-2138-9A26-B1B8D8B40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Summary Table of FRA Grant Programs Under BIL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75739"/>
              </p:ext>
            </p:extLst>
          </p:nvPr>
        </p:nvGraphicFramePr>
        <p:xfrm>
          <a:off x="609600" y="1012964"/>
          <a:ext cx="10951843" cy="5276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Purpose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Advanced</a:t>
                      </a:r>
                      <a:r>
                        <a:rPr sz="1200" b="1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Appropriations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67385" marR="100965" indent="-558800">
                        <a:lnSpc>
                          <a:spcPct val="93795"/>
                        </a:lnSpc>
                        <a:spcBef>
                          <a:spcPts val="105"/>
                        </a:spcBef>
                      </a:pPr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1200" b="1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Authorized</a:t>
                      </a:r>
                      <a:r>
                        <a:rPr sz="1200" b="1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 </a:t>
                      </a:r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Five</a:t>
                      </a:r>
                      <a:r>
                        <a:rPr sz="1200" b="1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995" marB="0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835">
                <a:tc>
                  <a:txBody>
                    <a:bodyPr/>
                    <a:lstStyle/>
                    <a:p>
                      <a:pPr marL="146685" marR="34607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b="1" spc="-10">
                          <a:latin typeface="Calibri"/>
                          <a:cs typeface="Calibri"/>
                        </a:rPr>
                        <a:t>Consolidated</a:t>
                      </a:r>
                      <a:r>
                        <a:rPr sz="1200" b="1" spc="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>
                          <a:latin typeface="Calibri"/>
                          <a:cs typeface="Calibri"/>
                        </a:rPr>
                        <a:t>Rail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Infrastructure </a:t>
                      </a:r>
                      <a:r>
                        <a:rPr sz="1200" b="1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 Safety Improvements</a:t>
                      </a:r>
                      <a:r>
                        <a:rPr sz="1200" b="1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(CRISI)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R w="12700">
                      <a:solidFill>
                        <a:srgbClr val="009999"/>
                      </a:solidFill>
                      <a:prstDash val="solid"/>
                    </a:lnR>
                    <a:lnB w="1270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 marR="457834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fund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projects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that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improve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safety, efficiency,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reliability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intercity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passenger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>
                          <a:latin typeface="Calibri"/>
                          <a:cs typeface="Calibri"/>
                        </a:rPr>
                        <a:t>freight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rail.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B w="1270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$5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billion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($1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billion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annually)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B w="1270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$5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billion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($1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billion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annually)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B w="1270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>
                          <a:latin typeface="Calibri"/>
                          <a:cs typeface="Calibri"/>
                        </a:rPr>
                        <a:t>$10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 billion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9999"/>
                      </a:solidFill>
                      <a:prstDash val="solid"/>
                    </a:lnL>
                    <a:lnB w="12700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685" marR="777240">
                        <a:lnSpc>
                          <a:spcPct val="100000"/>
                        </a:lnSpc>
                      </a:pPr>
                      <a:r>
                        <a:rPr sz="1200" b="1">
                          <a:latin typeface="Calibri"/>
                          <a:cs typeface="Calibri"/>
                        </a:rPr>
                        <a:t>Railroad</a:t>
                      </a:r>
                      <a:r>
                        <a:rPr sz="1200" b="1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Crossing Elimination</a:t>
                      </a:r>
                      <a:r>
                        <a:rPr sz="1200" b="1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(New)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63246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promote</a:t>
                      </a:r>
                      <a:r>
                        <a:rPr sz="120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highway-</a:t>
                      </a:r>
                      <a:r>
                        <a:rPr sz="1200">
                          <a:latin typeface="Calibri"/>
                          <a:cs typeface="Calibri"/>
                        </a:rPr>
                        <a:t>rail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pathway-</a:t>
                      </a:r>
                      <a:r>
                        <a:rPr sz="1200">
                          <a:latin typeface="Calibri"/>
                          <a:cs typeface="Calibri"/>
                        </a:rPr>
                        <a:t>rail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grade </a:t>
                      </a:r>
                      <a:r>
                        <a:rPr sz="1200">
                          <a:latin typeface="Calibri"/>
                          <a:cs typeface="Calibri"/>
                        </a:rPr>
                        <a:t>crossing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projects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that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focus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improving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safety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mobility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people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goods.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$3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billion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($600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million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annually)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7970" marR="260350" indent="366395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$2.5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billion</a:t>
                      </a:r>
                      <a:r>
                        <a:rPr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($500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million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annually)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>
                          <a:latin typeface="Calibri"/>
                          <a:cs typeface="Calibri"/>
                        </a:rPr>
                        <a:t>$5.5</a:t>
                      </a:r>
                      <a:r>
                        <a:rPr sz="1200" b="1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billion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9999"/>
                      </a:solidFill>
                      <a:prstDash val="solid"/>
                    </a:lnL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685" marR="450850">
                        <a:lnSpc>
                          <a:spcPct val="100000"/>
                        </a:lnSpc>
                      </a:pPr>
                      <a:r>
                        <a:rPr sz="1200" b="1" spc="-10">
                          <a:latin typeface="Calibri"/>
                          <a:cs typeface="Calibri"/>
                        </a:rPr>
                        <a:t>Federal-State Partnership</a:t>
                      </a:r>
                      <a:r>
                        <a:rPr sz="1200" b="1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b="1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Intercity</a:t>
                      </a:r>
                      <a:r>
                        <a:rPr sz="1200" b="1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Passenger</a:t>
                      </a:r>
                      <a:r>
                        <a:rPr sz="1200" b="1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>
                          <a:latin typeface="Calibri"/>
                          <a:cs typeface="Calibri"/>
                        </a:rPr>
                        <a:t>Rail </a:t>
                      </a:r>
                      <a:r>
                        <a:rPr sz="1200" b="1" i="1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(Significantly</a:t>
                      </a:r>
                      <a:r>
                        <a:rPr sz="1200" b="1" i="1" spc="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Changed)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 marR="10350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fund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projects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that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reduce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state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good </a:t>
                      </a:r>
                      <a:r>
                        <a:rPr sz="1200">
                          <a:latin typeface="Calibri"/>
                          <a:cs typeface="Calibri"/>
                        </a:rPr>
                        <a:t>repair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backlog,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improve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performance,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expand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establish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new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intercity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passenger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rail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service,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including privately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operated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intercity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passenger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rail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service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if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an </a:t>
                      </a:r>
                      <a:r>
                        <a:rPr sz="1200">
                          <a:latin typeface="Calibri"/>
                          <a:cs typeface="Calibri"/>
                        </a:rPr>
                        <a:t>eligible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applicant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is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involved.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2425" marR="345440" indent="344170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$36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billion</a:t>
                      </a:r>
                      <a:r>
                        <a:rPr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($7.2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billion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annually)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9245" marR="300990" indent="325120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$7.5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billion</a:t>
                      </a:r>
                      <a:r>
                        <a:rPr sz="12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($1.5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billion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annually)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>
                          <a:latin typeface="Calibri"/>
                          <a:cs typeface="Calibri"/>
                        </a:rPr>
                        <a:t>$43.5</a:t>
                      </a:r>
                      <a:r>
                        <a:rPr sz="1200" b="1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billion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99"/>
                      </a:solidFill>
                      <a:prstDash val="solid"/>
                    </a:lnL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>
                          <a:latin typeface="Calibri"/>
                          <a:cs typeface="Calibri"/>
                        </a:rPr>
                        <a:t>Restoration</a:t>
                      </a:r>
                      <a:r>
                        <a:rPr sz="1200" b="1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b="1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Enhancement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685" marR="192405">
                        <a:lnSpc>
                          <a:spcPct val="100000"/>
                        </a:lnSpc>
                      </a:pPr>
                      <a:r>
                        <a:rPr sz="1200" spc="-5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assistance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initiate,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restore,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or </a:t>
                      </a:r>
                      <a:r>
                        <a:rPr sz="1200">
                          <a:latin typeface="Calibri"/>
                          <a:cs typeface="Calibri"/>
                        </a:rPr>
                        <a:t>enhance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intercity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passenger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rail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service.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$250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million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9209" marR="55244" indent="33020"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($50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million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annually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200">
                          <a:latin typeface="Calibri"/>
                          <a:cs typeface="Calibri"/>
                        </a:rPr>
                        <a:t>Amtrak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National</a:t>
                      </a:r>
                      <a:r>
                        <a:rPr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Network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fund)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0195" marR="315595" indent="303530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$250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million </a:t>
                      </a:r>
                      <a:r>
                        <a:rPr sz="1200">
                          <a:latin typeface="Calibri"/>
                          <a:cs typeface="Calibri"/>
                        </a:rPr>
                        <a:t>($50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million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annually)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>
                          <a:latin typeface="Calibri"/>
                          <a:cs typeface="Calibri"/>
                        </a:rPr>
                        <a:t>$500</a:t>
                      </a:r>
                      <a:r>
                        <a:rPr sz="1200" b="1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million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99"/>
                      </a:solidFill>
                      <a:prstDash val="solid"/>
                    </a:lnL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1200" b="1" spc="-10">
                          <a:latin typeface="Calibri"/>
                          <a:cs typeface="Calibri"/>
                        </a:rPr>
                        <a:t>Interstate</a:t>
                      </a:r>
                      <a:r>
                        <a:rPr sz="1200" b="1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>
                          <a:latin typeface="Calibri"/>
                          <a:cs typeface="Calibri"/>
                        </a:rPr>
                        <a:t>Rail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 Compacts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1200" b="1" i="1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(New)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177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This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will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funding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interstate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rail </a:t>
                      </a:r>
                      <a:r>
                        <a:rPr sz="1200">
                          <a:latin typeface="Calibri"/>
                          <a:cs typeface="Calibri"/>
                        </a:rPr>
                        <a:t>compacts'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administrative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costs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railroad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systems </a:t>
                      </a:r>
                      <a:r>
                        <a:rPr sz="1200">
                          <a:latin typeface="Calibri"/>
                          <a:cs typeface="Calibri"/>
                        </a:rPr>
                        <a:t>planning,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promotion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intercity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passenger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rail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operations,</a:t>
                      </a:r>
                      <a:r>
                        <a:rPr sz="1200">
                          <a:latin typeface="Calibri"/>
                          <a:cs typeface="Calibri"/>
                        </a:rPr>
                        <a:t> and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preparation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grant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applications.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$15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million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6355" marR="38100"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($3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million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annually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200">
                          <a:latin typeface="Calibri"/>
                          <a:cs typeface="Calibri"/>
                        </a:rPr>
                        <a:t>Amtrak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National</a:t>
                      </a:r>
                      <a:r>
                        <a:rPr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Network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fund)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$15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million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($3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million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annually)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9999"/>
                      </a:solidFill>
                      <a:prstDash val="solid"/>
                    </a:lnL>
                    <a:lnR w="12700">
                      <a:solidFill>
                        <a:srgbClr val="009999"/>
                      </a:solidFill>
                      <a:prstDash val="solid"/>
                    </a:lnR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>
                          <a:latin typeface="Calibri"/>
                          <a:cs typeface="Calibri"/>
                        </a:rPr>
                        <a:t>$30</a:t>
                      </a:r>
                      <a:r>
                        <a:rPr sz="1200" b="1" spc="-10">
                          <a:latin typeface="Calibri"/>
                          <a:cs typeface="Calibri"/>
                        </a:rPr>
                        <a:t> million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99"/>
                      </a:solidFill>
                      <a:prstDash val="solid"/>
                    </a:lnL>
                    <a:lnT w="12700">
                      <a:solidFill>
                        <a:srgbClr val="009999"/>
                      </a:solidFill>
                      <a:prstDash val="solid"/>
                    </a:lnT>
                    <a:lnB w="12700">
                      <a:solidFill>
                        <a:srgbClr val="009999"/>
                      </a:solidFill>
                      <a:prstDash val="solid"/>
                    </a:lnB>
                    <a:solidFill>
                      <a:srgbClr val="009999">
                        <a:alpha val="1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63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" y="6270497"/>
            <a:ext cx="2328671" cy="5311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FRA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Project</a:t>
            </a:r>
            <a:r>
              <a:rPr sz="2600" b="0" spc="-5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Lifecycle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and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Program</a:t>
            </a:r>
            <a:r>
              <a:rPr sz="2600" b="0" spc="-5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Framework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936" y="1703294"/>
            <a:ext cx="11193511" cy="417020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16</a:t>
            </a:fld>
            <a:endParaRPr lang="en-US" spc="-25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0865">
              <a:lnSpc>
                <a:spcPct val="100000"/>
              </a:lnSpc>
              <a:spcBef>
                <a:spcPts val="100"/>
              </a:spcBef>
            </a:pPr>
            <a:r>
              <a:rPr spc="-25"/>
              <a:t>Amtrak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17</a:t>
            </a:fld>
            <a:endParaRPr lang="en-US" spc="-2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" y="6270497"/>
            <a:ext cx="2328671" cy="5311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6237" y="1103621"/>
            <a:ext cx="7150100" cy="403174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265430">
              <a:lnSpc>
                <a:spcPct val="100000"/>
              </a:lnSpc>
              <a:spcBef>
                <a:spcPts val="95"/>
              </a:spcBef>
            </a:pPr>
            <a:r>
              <a:rPr sz="2000" b="1" spc="-10">
                <a:latin typeface="Calibri"/>
                <a:cs typeface="Calibri"/>
              </a:rPr>
              <a:t>Amtrak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is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congressionally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chartered </a:t>
            </a:r>
            <a:r>
              <a:rPr sz="2000" b="1">
                <a:latin typeface="Calibri"/>
                <a:cs typeface="Calibri"/>
              </a:rPr>
              <a:t>by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the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Rail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Passenger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Service </a:t>
            </a:r>
            <a:r>
              <a:rPr sz="2000" b="1">
                <a:latin typeface="Calibri"/>
                <a:cs typeface="Calibri"/>
              </a:rPr>
              <a:t>Act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of</a:t>
            </a:r>
            <a:r>
              <a:rPr sz="2000" b="1" spc="-20">
                <a:latin typeface="Calibri"/>
                <a:cs typeface="Calibri"/>
              </a:rPr>
              <a:t> 1970.</a:t>
            </a:r>
            <a:endParaRPr sz="2000">
              <a:latin typeface="Calibri"/>
              <a:cs typeface="Calibri"/>
            </a:endParaRPr>
          </a:p>
          <a:p>
            <a:pPr marL="697865" marR="581660" indent="-228600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sz="2000">
                <a:latin typeface="Calibri"/>
                <a:cs typeface="Calibri"/>
              </a:rPr>
              <a:t>A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25">
                <a:latin typeface="Calibri"/>
                <a:cs typeface="Calibri"/>
              </a:rPr>
              <a:t>for-</a:t>
            </a:r>
            <a:r>
              <a:rPr sz="2000">
                <a:latin typeface="Calibri"/>
                <a:cs typeface="Calibri"/>
              </a:rPr>
              <a:t>profit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corporation,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independent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for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purposes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 spc="-25">
                <a:latin typeface="Calibri"/>
                <a:cs typeface="Calibri"/>
              </a:rPr>
              <a:t>of day-to-</a:t>
            </a:r>
            <a:r>
              <a:rPr sz="2000">
                <a:latin typeface="Calibri"/>
                <a:cs typeface="Calibri"/>
              </a:rPr>
              <a:t>day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operations;</a:t>
            </a:r>
            <a:r>
              <a:rPr sz="2000" spc="-2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the</a:t>
            </a:r>
            <a:r>
              <a:rPr sz="2000" spc="-3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Federal government</a:t>
            </a:r>
            <a:r>
              <a:rPr sz="2000" spc="-2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exercises long-</a:t>
            </a:r>
            <a:r>
              <a:rPr sz="2000">
                <a:latin typeface="Calibri"/>
                <a:cs typeface="Calibri"/>
              </a:rPr>
              <a:t>term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control.</a:t>
            </a:r>
            <a:endParaRPr sz="20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000">
                <a:latin typeface="Calibri"/>
                <a:cs typeface="Calibri"/>
              </a:rPr>
              <a:t>Reliant,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in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part,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on</a:t>
            </a:r>
            <a:r>
              <a:rPr sz="2000" spc="-7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annual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federal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state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appropriations.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3463"/>
              </a:lnSpc>
              <a:spcBef>
                <a:spcPts val="2420"/>
              </a:spcBef>
            </a:pPr>
            <a:r>
              <a:rPr sz="2000" b="1" spc="-10">
                <a:latin typeface="Calibri"/>
                <a:cs typeface="Calibri"/>
              </a:rPr>
              <a:t>Amtrak</a:t>
            </a:r>
            <a:r>
              <a:rPr sz="2000" b="1" spc="-6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operates</a:t>
            </a:r>
            <a:r>
              <a:rPr sz="2000" b="1" spc="-6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</a:t>
            </a:r>
            <a:r>
              <a:rPr sz="2000" b="1" spc="-6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nationwide</a:t>
            </a:r>
            <a:r>
              <a:rPr sz="2000" b="1" spc="-7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passenger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rail</a:t>
            </a:r>
            <a:r>
              <a:rPr sz="2000" b="1" spc="-7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network,</a:t>
            </a:r>
            <a:r>
              <a:rPr sz="2000" b="1" spc="-5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including:</a:t>
            </a:r>
            <a:endParaRPr lang="en-US" sz="2000">
              <a:latin typeface="Calibri"/>
              <a:cs typeface="Calibri"/>
            </a:endParaRPr>
          </a:p>
          <a:p>
            <a:pPr marL="698500" indent="-228600">
              <a:lnSpc>
                <a:spcPct val="103463"/>
              </a:lnSpc>
              <a:buFont typeface="Arial"/>
              <a:buChar char="•"/>
              <a:tabLst>
                <a:tab pos="698500" algn="l"/>
              </a:tabLst>
            </a:pPr>
            <a:r>
              <a:rPr sz="2000" spc="-20">
                <a:latin typeface="Calibri"/>
                <a:cs typeface="Calibri"/>
              </a:rPr>
              <a:t>High-</a:t>
            </a:r>
            <a:r>
              <a:rPr sz="2000">
                <a:latin typeface="Calibri"/>
                <a:cs typeface="Calibri"/>
              </a:rPr>
              <a:t>speed,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high-</a:t>
            </a:r>
            <a:r>
              <a:rPr sz="2000">
                <a:latin typeface="Calibri"/>
                <a:cs typeface="Calibri"/>
              </a:rPr>
              <a:t>frequency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Northeast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Corridor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(NEC)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services.</a:t>
            </a:r>
            <a:endParaRPr lang="en-US" sz="2000">
              <a:latin typeface="Calibri"/>
              <a:cs typeface="Calibri"/>
            </a:endParaRPr>
          </a:p>
          <a:p>
            <a:pPr marL="698500" marR="530860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000" spc="-30">
                <a:latin typeface="Calibri"/>
                <a:cs typeface="Calibri"/>
              </a:rPr>
              <a:t>State-</a:t>
            </a:r>
            <a:r>
              <a:rPr sz="2000">
                <a:latin typeface="Calibri"/>
                <a:cs typeface="Calibri"/>
              </a:rPr>
              <a:t>supported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short-</a:t>
            </a:r>
            <a:r>
              <a:rPr sz="2000">
                <a:latin typeface="Calibri"/>
                <a:cs typeface="Calibri"/>
              </a:rPr>
              <a:t>distance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corridor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service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in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heavily populated</a:t>
            </a:r>
            <a:r>
              <a:rPr sz="2000" spc="-3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regions.</a:t>
            </a:r>
            <a:endParaRPr sz="2000">
              <a:latin typeface="Calibri"/>
              <a:cs typeface="Calibri"/>
            </a:endParaRPr>
          </a:p>
          <a:p>
            <a:pPr marL="698500" marR="564515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000" spc="-10">
                <a:latin typeface="Calibri"/>
                <a:cs typeface="Calibri"/>
              </a:rPr>
              <a:t>Long-distance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services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connecting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rural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areas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distant </a:t>
            </a:r>
            <a:r>
              <a:rPr sz="2000">
                <a:latin typeface="Calibri"/>
                <a:cs typeface="Calibri"/>
              </a:rPr>
              <a:t>population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centers.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007095" y="966241"/>
            <a:ext cx="3983354" cy="4998085"/>
            <a:chOff x="8007095" y="966241"/>
            <a:chExt cx="3983354" cy="49980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7095" y="966241"/>
              <a:ext cx="3982973" cy="49979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1311" y="1170431"/>
              <a:ext cx="3377184" cy="43921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06549" y="1165669"/>
              <a:ext cx="3387090" cy="4401820"/>
            </a:xfrm>
            <a:custGeom>
              <a:avLst/>
              <a:gdLst/>
              <a:ahLst/>
              <a:cxnLst/>
              <a:rect l="l" t="t" r="r" b="b"/>
              <a:pathLst>
                <a:path w="3387090" h="4401820">
                  <a:moveTo>
                    <a:pt x="0" y="0"/>
                  </a:moveTo>
                  <a:lnTo>
                    <a:pt x="3386709" y="0"/>
                  </a:lnTo>
                  <a:lnTo>
                    <a:pt x="3386709" y="4401693"/>
                  </a:lnTo>
                  <a:lnTo>
                    <a:pt x="0" y="44016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9144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720"/>
              </a:spcBef>
            </a:pPr>
            <a:r>
              <a:rPr sz="2600" b="0" spc="-40">
                <a:latin typeface="Calibri"/>
                <a:cs typeface="Calibri"/>
              </a:rPr>
              <a:t>FRA’s</a:t>
            </a:r>
            <a:r>
              <a:rPr sz="2600" b="0" spc="-9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Role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in</a:t>
            </a:r>
            <a:r>
              <a:rPr sz="2600" b="0" spc="-9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Amtrak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Passenger</a:t>
            </a:r>
            <a:r>
              <a:rPr sz="2600" b="0" spc="-10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Service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18</a:t>
            </a:fld>
            <a:endParaRPr lang="en-US" spc="-25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7357" y="1047750"/>
            <a:ext cx="11201400" cy="5754370"/>
            <a:chOff x="197357" y="1047750"/>
            <a:chExt cx="11201400" cy="57543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357" y="6270497"/>
              <a:ext cx="2328671" cy="531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076" y="1047750"/>
              <a:ext cx="10409682" cy="548714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9144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720"/>
              </a:spcBef>
            </a:pPr>
            <a:r>
              <a:rPr sz="2600" b="0" spc="-40">
                <a:latin typeface="Calibri"/>
                <a:cs typeface="Calibri"/>
              </a:rPr>
              <a:t>FRA’s</a:t>
            </a:r>
            <a:r>
              <a:rPr sz="2600" b="0" spc="-9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Role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in</a:t>
            </a:r>
            <a:r>
              <a:rPr sz="2600" b="0" spc="-9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Amtrak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Passenger</a:t>
            </a:r>
            <a:r>
              <a:rPr sz="2600" b="0" spc="-10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Service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19</a:t>
            </a:fld>
            <a:endParaRPr lang="en-US" spc="-2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8905">
              <a:lnSpc>
                <a:spcPct val="100000"/>
              </a:lnSpc>
              <a:spcBef>
                <a:spcPts val="100"/>
              </a:spcBef>
            </a:pPr>
            <a:r>
              <a:t>History</a:t>
            </a:r>
            <a:r>
              <a:rPr spc="-80"/>
              <a:t> </a:t>
            </a:r>
            <a:r>
              <a:t>and</a:t>
            </a:r>
            <a:r>
              <a:rPr spc="-70"/>
              <a:t> </a:t>
            </a:r>
            <a:r>
              <a:rPr spc="-10"/>
              <a:t>Mission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05410">
              <a:lnSpc>
                <a:spcPct val="90702"/>
              </a:lnSpc>
            </a:pPr>
            <a:fld id="{81D60167-4931-47E6-BA6A-407CBD079E47}" type="slidenum">
              <a:rPr spc="-50" dirty="0"/>
              <a:pPr marL="105410">
                <a:lnSpc>
                  <a:spcPct val="90702"/>
                </a:lnSpc>
              </a:pPr>
              <a:t>2</a:t>
            </a:fld>
            <a:endParaRPr lang="en-US" spc="-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1">
            <a:extLst>
              <a:ext uri="{FF2B5EF4-FFF2-40B4-BE49-F238E27FC236}">
                <a16:creationId xmlns:a16="http://schemas.microsoft.com/office/drawing/2014/main" id="{C7409B15-6056-4B34-A36B-03C158C60949}"/>
              </a:ext>
            </a:extLst>
          </p:cNvPr>
          <p:cNvSpPr txBox="1">
            <a:spLocks/>
          </p:cNvSpPr>
          <p:nvPr/>
        </p:nvSpPr>
        <p:spPr>
          <a:xfrm>
            <a:off x="879999" y="968386"/>
            <a:ext cx="10056269" cy="40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Amtrak FY23 Ridership &amp; Ticket Revenue </a:t>
            </a:r>
            <a:endParaRPr kumimoji="0" 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B3EEE8-4F1D-41D6-9328-A8FD4214B3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Amtrak Performance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CA2B01-D3FE-74DB-89F7-09A5CD193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363" y="1467038"/>
            <a:ext cx="10596563" cy="1050131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Amtrak’s ridership and ticket revenue surpassed </a:t>
            </a:r>
            <a:r>
              <a:rPr lang="en-US" sz="1800" b="0" spc="-5">
                <a:solidFill>
                  <a:prstClr val="black"/>
                </a:solidFill>
                <a:latin typeface="Calibri" panose="020F0502020204030204"/>
                <a:cs typeface="Arial"/>
              </a:rPr>
              <a:t>FY22</a:t>
            </a: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results but fell short of surpassing 2019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FY23, ridership peaked in July at 2.76 million riders. This is more than 90% of the pre-pandemic peak ridership measured in July 2019 at 2.97 million riders.</a:t>
            </a:r>
            <a:endParaRPr lang="en-US" sz="18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12D491-8BD2-6C54-844A-0AC7C71EB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42" y="2601590"/>
            <a:ext cx="6962235" cy="32067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581A4A-0266-E8E7-51E3-680EE153DD5A}"/>
              </a:ext>
            </a:extLst>
          </p:cNvPr>
          <p:cNvSpPr txBox="1"/>
          <p:nvPr/>
        </p:nvSpPr>
        <p:spPr>
          <a:xfrm>
            <a:off x="2046956" y="5840551"/>
            <a:ext cx="30273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Amtrak Performance Dashboard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350908-03EB-1E4D-35A6-A556AC013557}"/>
              </a:ext>
            </a:extLst>
          </p:cNvPr>
          <p:cNvSpPr txBox="1"/>
          <p:nvPr/>
        </p:nvSpPr>
        <p:spPr>
          <a:xfrm>
            <a:off x="8405125" y="6019609"/>
            <a:ext cx="30273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Amtrak Performance Dashboard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2E541-7E05-6365-0755-93AED3126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278" y="2375086"/>
            <a:ext cx="3737162" cy="36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5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090E4E8-6750-3164-2DAA-CE5BABABBE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Amtrak Performance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876D90-75B2-7095-7667-A31296E043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9998" y="1276058"/>
            <a:ext cx="4289264" cy="4936785"/>
          </a:xfrm>
        </p:spPr>
        <p:txBody>
          <a:bodyPr lIns="91440" tIns="45720" rIns="91440" bIns="45720" anchor="t"/>
          <a:lstStyle/>
          <a:p>
            <a:pPr marL="298450" marR="530860" indent="-285750">
              <a:spcBef>
                <a:spcPts val="1155"/>
              </a:spcBef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At the </a:t>
            </a:r>
            <a:r>
              <a:rPr lang="en-US" sz="2000" b="0" dirty="0">
                <a:solidFill>
                  <a:prstClr val="black"/>
                </a:solidFill>
                <a:latin typeface="Calibri" panose="020F0502020204030204"/>
                <a:cs typeface="Arial"/>
              </a:rPr>
              <a:t>system-level FY23 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ustomer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OTP was comparable to FY22.</a:t>
            </a:r>
          </a:p>
          <a:p>
            <a:pPr marL="984250" marR="530860" lvl="1" indent="-285750">
              <a:spcBef>
                <a:spcPts val="1155"/>
              </a:spcBef>
              <a:tabLst>
                <a:tab pos="297815" algn="l"/>
                <a:tab pos="29845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Long Distance Service Customer OTP showed improvements over FY22. FY22 experienced four months of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cs typeface="Arial"/>
              </a:rPr>
              <a:t>Customer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OTP below 40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%.</a:t>
            </a:r>
            <a:endParaRPr lang="en-US" sz="1600" dirty="0">
              <a:solidFill>
                <a:prstClr val="black"/>
              </a:solidFill>
              <a:cs typeface="Calibri" panose="020F0502020204030204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FY23, FRA published quarterly reports on Metrics and Standards, including OTP for all Amtrak routes and trains.</a:t>
            </a:r>
          </a:p>
          <a:p>
            <a:pPr marL="2984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In July, STB began their investigation into poor performance </a:t>
            </a:r>
            <a:r>
              <a:rPr lang="en-US" sz="2000" b="0" spc="-5" dirty="0">
                <a:solidFill>
                  <a:prstClr val="black"/>
                </a:solidFill>
                <a:latin typeface="Calibri" panose="020F0502020204030204"/>
                <a:cs typeface="Arial"/>
              </a:rPr>
              <a:t>along the entire Sunset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Limited</a:t>
            </a:r>
            <a:r>
              <a:rPr lang="en-US" sz="2000" b="0" spc="-5" dirty="0">
                <a:solidFill>
                  <a:prstClr val="black"/>
                </a:solidFill>
                <a:latin typeface="Calibri" panose="020F0502020204030204"/>
                <a:cs typeface="Arial"/>
              </a:rPr>
              <a:t> Route, of which UP hosts around 90%.</a:t>
            </a:r>
            <a:endParaRPr lang="en-US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  <a:p>
            <a:endParaRPr lang="en-US" dirty="0"/>
          </a:p>
        </p:txBody>
      </p:sp>
      <p:sp>
        <p:nvSpPr>
          <p:cNvPr id="22" name="Title 11">
            <a:extLst>
              <a:ext uri="{FF2B5EF4-FFF2-40B4-BE49-F238E27FC236}">
                <a16:creationId xmlns:a16="http://schemas.microsoft.com/office/drawing/2014/main" id="{6A26A175-744E-C8C8-6816-69C5D653D4D1}"/>
              </a:ext>
            </a:extLst>
          </p:cNvPr>
          <p:cNvSpPr txBox="1">
            <a:spLocks/>
          </p:cNvSpPr>
          <p:nvPr/>
        </p:nvSpPr>
        <p:spPr>
          <a:xfrm>
            <a:off x="879998" y="872896"/>
            <a:ext cx="10056269" cy="40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OTP &amp; FRA Quarterly Reporting 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603CB8-65E8-ECEF-4580-D5109774C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32" y="1524613"/>
            <a:ext cx="5291787" cy="4688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95A962-1211-A187-988C-B8BCA78978A5}"/>
              </a:ext>
            </a:extLst>
          </p:cNvPr>
          <p:cNvSpPr txBox="1"/>
          <p:nvPr/>
        </p:nvSpPr>
        <p:spPr>
          <a:xfrm>
            <a:off x="7088187" y="2049188"/>
            <a:ext cx="30273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Amtrak Monthly Performance Report</a:t>
            </a:r>
          </a:p>
        </p:txBody>
      </p:sp>
    </p:spTree>
    <p:extLst>
      <p:ext uri="{BB962C8B-B14F-4D97-AF65-F5344CB8AC3E}">
        <p14:creationId xmlns:p14="http://schemas.microsoft.com/office/powerpoint/2010/main" val="33784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FRA</a:t>
            </a:r>
            <a:r>
              <a:rPr spc="-155"/>
              <a:t> </a:t>
            </a:r>
            <a:r>
              <a:t>Appropriations</a:t>
            </a:r>
            <a:r>
              <a:rPr spc="-175"/>
              <a:t> </a:t>
            </a:r>
            <a:r>
              <a:t>Accounts</a:t>
            </a:r>
            <a:r>
              <a:rPr spc="-170"/>
              <a:t> </a:t>
            </a:r>
            <a:r>
              <a:rPr spc="-10"/>
              <a:t>Overview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22</a:t>
            </a:fld>
            <a:endParaRPr lang="en-US" spc="-25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114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Overview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3507" y="1068297"/>
            <a:ext cx="2021205" cy="219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22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F3863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1F3863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1F3863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1F3863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1F3863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507" y="3780448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1F3863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507" y="5097917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8946" y="3526176"/>
            <a:ext cx="83877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FRA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administers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primary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groups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accounts</a:t>
            </a:r>
            <a:endParaRPr sz="1800"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Following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significant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rail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2009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Recovery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(ARRA)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FY10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appropriations,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FRA’s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budget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averaged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$</a:t>
            </a:r>
            <a:r>
              <a:rPr sz="1800" spc="-10" dirty="0" err="1">
                <a:latin typeface="Calibri"/>
                <a:cs typeface="Calibri"/>
              </a:rPr>
              <a:t>1.6B</a:t>
            </a: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$</a:t>
            </a:r>
            <a:r>
              <a:rPr sz="1800" dirty="0" err="1">
                <a:latin typeface="Calibri"/>
                <a:cs typeface="Calibri"/>
              </a:rPr>
              <a:t>1.7B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annually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until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FY17,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Congress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began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appropriating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FRA’s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7214" y="4993494"/>
            <a:ext cx="8171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FRA’s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traditional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annual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budget/appropriations,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IIJA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$13.2 </a:t>
            </a:r>
            <a:r>
              <a:rPr sz="1800" dirty="0">
                <a:latin typeface="Calibri"/>
                <a:cs typeface="Calibri"/>
              </a:rPr>
              <a:t>billion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supplemental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advance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appropriations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FY22-</a:t>
            </a:r>
            <a:r>
              <a:rPr sz="1800" spc="-20" dirty="0">
                <a:latin typeface="Calibri"/>
                <a:cs typeface="Calibri"/>
              </a:rPr>
              <a:t>FY26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23</a:t>
            </a:fld>
            <a:endParaRPr lang="en-US" spc="-25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2E3EA5-F7D2-2040-0637-D4222684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933" y="1036548"/>
            <a:ext cx="8019461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 spc="-25">
                <a:latin typeface="Calibri"/>
                <a:cs typeface="Calibri"/>
              </a:rPr>
              <a:t>S&amp;O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806" y="1124218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F3863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1F3863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1F3863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154" y="2434275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154" y="3744332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A6A6A6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154" y="5054389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7214" y="1804784"/>
            <a:ext cx="7887334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85%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S&amp;O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funding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is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dedicated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core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mission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support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activities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fixed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costs </a:t>
            </a:r>
            <a:r>
              <a:rPr sz="1800">
                <a:latin typeface="Calibri"/>
                <a:cs typeface="Calibri"/>
              </a:rPr>
              <a:t>(salaries,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rent,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Working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Capital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Fund,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travel/fleet,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etc.)</a:t>
            </a:r>
            <a:r>
              <a:rPr lang="en-US" sz="1800" spc="-10" dirty="0">
                <a:latin typeface="Calibri"/>
                <a:cs typeface="Calibri"/>
              </a:rPr>
              <a:t>. Funding also supports several discrete railroad safety programs, such as the Automated Track Inspection Program, Confidential Close Call Reporting System, and grade crossing/trespass prevention activities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24</a:t>
            </a:fld>
            <a:endParaRPr lang="en-US" spc="-25"/>
          </a:p>
        </p:txBody>
      </p:sp>
      <p:sp>
        <p:nvSpPr>
          <p:cNvPr id="9" name="object 9"/>
          <p:cNvSpPr txBox="1"/>
          <p:nvPr/>
        </p:nvSpPr>
        <p:spPr>
          <a:xfrm>
            <a:off x="3267214" y="3318401"/>
            <a:ext cx="831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latin typeface="Calibri"/>
                <a:cs typeface="Calibri"/>
              </a:rPr>
              <a:t>Payroll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largest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S&amp;O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category,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accounting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budget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5952" y="3733725"/>
            <a:ext cx="8400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Since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FY17,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Congress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directed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allocate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S&amp;O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amounts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FRA’s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safety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programs.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FY24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congressional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directives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include: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6351" y="4307765"/>
            <a:ext cx="5483860" cy="195181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7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spc="-10" dirty="0">
                <a:latin typeface="Calibri"/>
                <a:cs typeface="Calibri"/>
              </a:rPr>
              <a:t>Automated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Track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Inspection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Program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60" dirty="0">
                <a:latin typeface="Calibri"/>
                <a:cs typeface="Calibri"/>
              </a:rPr>
              <a:t>(ATIP,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lang="en-US" sz="1600" spc="-30" dirty="0">
                <a:latin typeface="Calibri"/>
                <a:cs typeface="Calibri"/>
              </a:rPr>
              <a:t>not less than </a:t>
            </a:r>
            <a:r>
              <a:rPr sz="1600" spc="-10" dirty="0">
                <a:latin typeface="Calibri"/>
                <a:cs typeface="Calibri"/>
              </a:rPr>
              <a:t>$</a:t>
            </a:r>
            <a:r>
              <a:rPr lang="en-US" sz="1600" spc="-10" dirty="0">
                <a:latin typeface="Calibri"/>
                <a:cs typeface="Calibri"/>
              </a:rPr>
              <a:t>18M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spc="-10" dirty="0">
                <a:latin typeface="Calibri"/>
                <a:cs typeface="Calibri"/>
              </a:rPr>
              <a:t>Confidential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Close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Call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Reporting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(C3RS,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$</a:t>
            </a:r>
            <a:r>
              <a:rPr lang="en-US" sz="1600" spc="-10" dirty="0">
                <a:latin typeface="Calibri"/>
                <a:cs typeface="Calibri"/>
              </a:rPr>
              <a:t>4.5M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spc="-20" dirty="0">
                <a:latin typeface="Calibri"/>
                <a:cs typeface="Calibri"/>
              </a:rPr>
              <a:t>Highway-</a:t>
            </a:r>
            <a:r>
              <a:rPr sz="1600" dirty="0">
                <a:latin typeface="Calibri"/>
                <a:cs typeface="Calibri"/>
              </a:rPr>
              <a:t>Rail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Grade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Crossing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Safety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(up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$</a:t>
            </a:r>
            <a:r>
              <a:rPr lang="en-US" sz="1600" spc="-20" dirty="0">
                <a:latin typeface="Calibri"/>
                <a:cs typeface="Calibri"/>
              </a:rPr>
              <a:t>3.25M</a:t>
            </a:r>
            <a:r>
              <a:rPr sz="1600" spc="-2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spc="-10" dirty="0">
                <a:latin typeface="Calibri"/>
                <a:cs typeface="Calibri"/>
              </a:rPr>
              <a:t>Trespasser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Prevention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(up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$3M)</a:t>
            </a:r>
            <a:endParaRPr sz="16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spc="-10" dirty="0">
                <a:latin typeface="Calibri"/>
                <a:cs typeface="Calibri"/>
              </a:rPr>
              <a:t>Grant/Project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Development </a:t>
            </a:r>
            <a:r>
              <a:rPr sz="1600" spc="-20" dirty="0">
                <a:latin typeface="Calibri"/>
                <a:cs typeface="Calibri"/>
              </a:rPr>
              <a:t>Technical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Assistance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(up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$</a:t>
            </a:r>
            <a:r>
              <a:rPr lang="en-US" sz="1600" spc="-10" dirty="0">
                <a:latin typeface="Calibri"/>
                <a:cs typeface="Calibri"/>
              </a:rPr>
              <a:t>0.5M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spc="-10" dirty="0">
                <a:latin typeface="Calibri"/>
                <a:cs typeface="Calibri"/>
              </a:rPr>
              <a:t>Positive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Train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Control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(up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$</a:t>
            </a:r>
            <a:r>
              <a:rPr sz="1600" spc="-20" dirty="0" err="1">
                <a:latin typeface="Calibri"/>
                <a:cs typeface="Calibri"/>
              </a:rPr>
              <a:t>1M</a:t>
            </a:r>
            <a:r>
              <a:rPr sz="1600" spc="-2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178" y="885984"/>
            <a:ext cx="7990016" cy="8609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 spc="-25">
                <a:latin typeface="Calibri"/>
                <a:cs typeface="Calibri"/>
              </a:rPr>
              <a:t>R&amp;D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520" y="1131240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520" y="2392229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1F3863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1F3863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520" y="3716841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A6A6A6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520" y="5041453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6498" y="1798356"/>
            <a:ext cx="8354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25" dirty="0">
                <a:latin typeface="Calibri"/>
                <a:cs typeface="Calibri"/>
              </a:rPr>
              <a:t>FRA’s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R&amp;D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program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scientific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engineering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foundation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agency’s safety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enforcement,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oversight,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regulatory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efforts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6498" y="2621316"/>
            <a:ext cx="84448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FRA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R&amp;D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also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advances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transformative,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20">
                <a:latin typeface="Calibri"/>
                <a:cs typeface="Calibri"/>
              </a:rPr>
              <a:t>next-</a:t>
            </a:r>
            <a:r>
              <a:rPr sz="1800" spc="-10">
                <a:latin typeface="Calibri"/>
                <a:cs typeface="Calibri"/>
              </a:rPr>
              <a:t>generation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safety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technologies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human factors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research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that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spurs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innovation,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efficiency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gains,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safer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operating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practices </a:t>
            </a:r>
            <a:r>
              <a:rPr sz="1800">
                <a:latin typeface="Calibri"/>
                <a:cs typeface="Calibri"/>
              </a:rPr>
              <a:t>across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railroad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industry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6498" y="3718597"/>
            <a:ext cx="83623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The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program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is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also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expanding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climate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resiliency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research,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including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efficacy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of </a:t>
            </a:r>
            <a:r>
              <a:rPr sz="1800">
                <a:latin typeface="Calibri"/>
                <a:cs typeface="Calibri"/>
              </a:rPr>
              <a:t>clean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fuels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advanced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motive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power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technologies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improve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energy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efficiency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and </a:t>
            </a:r>
            <a:r>
              <a:rPr sz="1800">
                <a:latin typeface="Calibri"/>
                <a:cs typeface="Calibri"/>
              </a:rPr>
              <a:t>reduce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emissions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rail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transportation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6498" y="4815876"/>
            <a:ext cx="5726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>
                <a:latin typeface="Calibri"/>
                <a:cs typeface="Calibri"/>
              </a:rPr>
              <a:t>IIJA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specified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two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new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set-</a:t>
            </a:r>
            <a:r>
              <a:rPr sz="1800">
                <a:latin typeface="Calibri"/>
                <a:cs typeface="Calibri"/>
              </a:rPr>
              <a:t>asides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within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R&amp;D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program: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3698" y="5091720"/>
            <a:ext cx="80200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33350" indent="-28575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8450" algn="l"/>
              </a:tabLst>
            </a:pPr>
            <a:r>
              <a:rPr sz="1600">
                <a:latin typeface="Calibri"/>
                <a:cs typeface="Calibri"/>
              </a:rPr>
              <a:t>Up</a:t>
            </a:r>
            <a:r>
              <a:rPr sz="1600" spc="-3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to</a:t>
            </a:r>
            <a:r>
              <a:rPr sz="1600" spc="-1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$3M</a:t>
            </a:r>
            <a:r>
              <a:rPr sz="1600" spc="-3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annually</a:t>
            </a:r>
            <a:r>
              <a:rPr sz="1600" spc="-4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for</a:t>
            </a:r>
            <a:r>
              <a:rPr sz="1600" spc="-1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building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repair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and</a:t>
            </a:r>
            <a:r>
              <a:rPr sz="1600" spc="-40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rehabilitation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at</a:t>
            </a:r>
            <a:r>
              <a:rPr sz="1600" spc="-25">
                <a:latin typeface="Calibri"/>
                <a:cs typeface="Calibri"/>
              </a:rPr>
              <a:t> FRA’s</a:t>
            </a:r>
            <a:r>
              <a:rPr sz="1600" spc="-30">
                <a:latin typeface="Calibri"/>
                <a:cs typeface="Calibri"/>
              </a:rPr>
              <a:t> </a:t>
            </a:r>
            <a:r>
              <a:rPr sz="1600" spc="-20">
                <a:latin typeface="Calibri"/>
                <a:cs typeface="Calibri"/>
              </a:rPr>
              <a:t>Transportation </a:t>
            </a:r>
            <a:r>
              <a:rPr sz="1600" spc="-10">
                <a:latin typeface="Calibri"/>
                <a:cs typeface="Calibri"/>
              </a:rPr>
              <a:t>Technology </a:t>
            </a:r>
            <a:r>
              <a:rPr sz="1600">
                <a:latin typeface="Calibri"/>
                <a:cs typeface="Calibri"/>
              </a:rPr>
              <a:t>Center</a:t>
            </a:r>
            <a:r>
              <a:rPr sz="1600" spc="-4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in</a:t>
            </a:r>
            <a:r>
              <a:rPr sz="1600" spc="-4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Pueblo,</a:t>
            </a:r>
            <a:r>
              <a:rPr sz="1600" spc="-50">
                <a:latin typeface="Calibri"/>
                <a:cs typeface="Calibri"/>
              </a:rPr>
              <a:t> </a:t>
            </a:r>
            <a:r>
              <a:rPr sz="1600" spc="-25">
                <a:latin typeface="Calibri"/>
                <a:cs typeface="Calibri"/>
              </a:rPr>
              <a:t>CO</a:t>
            </a:r>
            <a:endParaRPr sz="16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Courier New"/>
              <a:buChar char="o"/>
              <a:tabLst>
                <a:tab pos="298450" algn="l"/>
              </a:tabLst>
            </a:pPr>
            <a:r>
              <a:rPr sz="1600">
                <a:latin typeface="Calibri"/>
                <a:cs typeface="Calibri"/>
              </a:rPr>
              <a:t>Up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to</a:t>
            </a:r>
            <a:r>
              <a:rPr sz="1600" spc="-1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10%</a:t>
            </a:r>
            <a:r>
              <a:rPr sz="1600" spc="-1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of</a:t>
            </a:r>
            <a:r>
              <a:rPr sz="1600" spc="-3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funds</a:t>
            </a:r>
            <a:r>
              <a:rPr sz="1600" spc="-3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to</a:t>
            </a:r>
            <a:r>
              <a:rPr sz="1600" spc="-1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establish</a:t>
            </a:r>
            <a:r>
              <a:rPr sz="1600" spc="-4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and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maintain</a:t>
            </a:r>
            <a:r>
              <a:rPr sz="1600" spc="-5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Rail</a:t>
            </a:r>
            <a:r>
              <a:rPr sz="1600" spc="-3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R&amp;D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Center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of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Excellence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with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institutions </a:t>
            </a:r>
            <a:r>
              <a:rPr sz="1600">
                <a:latin typeface="Calibri"/>
                <a:cs typeface="Calibri"/>
              </a:rPr>
              <a:t>of</a:t>
            </a:r>
            <a:r>
              <a:rPr sz="1600" spc="-1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higher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learning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25</a:t>
            </a:fld>
            <a:endParaRPr lang="en-US" spc="-25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440" y="904764"/>
            <a:ext cx="8001000" cy="86131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R&amp;D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Research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Programs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936" y="1115254"/>
            <a:ext cx="2021205" cy="482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22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1F3863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1F3863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909319">
              <a:lnSpc>
                <a:spcPct val="100000"/>
              </a:lnSpc>
            </a:pPr>
            <a:r>
              <a:rPr sz="2800" b="1" spc="-30" dirty="0">
                <a:solidFill>
                  <a:srgbClr val="A6A6A6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3302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952" y="1980035"/>
            <a:ext cx="8923239" cy="433501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26</a:t>
            </a:fld>
            <a:endParaRPr lang="en-US" spc="-25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52" y="950915"/>
            <a:ext cx="8001000" cy="86131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" y="6270497"/>
            <a:ext cx="2328671" cy="53111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24276" y="1144524"/>
            <a:ext cx="8755380" cy="5036185"/>
            <a:chOff x="3224276" y="1144524"/>
            <a:chExt cx="8755380" cy="50361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7666" y="1144524"/>
              <a:ext cx="6267094" cy="50361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14866" y="1351788"/>
              <a:ext cx="2751569" cy="16870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08516" y="1345438"/>
              <a:ext cx="2764790" cy="1699895"/>
            </a:xfrm>
            <a:custGeom>
              <a:avLst/>
              <a:gdLst/>
              <a:ahLst/>
              <a:cxnLst/>
              <a:rect l="l" t="t" r="r" b="b"/>
              <a:pathLst>
                <a:path w="2764790" h="1699895">
                  <a:moveTo>
                    <a:pt x="0" y="0"/>
                  </a:moveTo>
                  <a:lnTo>
                    <a:pt x="2764281" y="0"/>
                  </a:lnTo>
                  <a:lnTo>
                    <a:pt x="2764281" y="1699767"/>
                  </a:lnTo>
                  <a:lnTo>
                    <a:pt x="0" y="169976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016" y="1351788"/>
              <a:ext cx="2750083" cy="16870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17666" y="1345438"/>
              <a:ext cx="2763520" cy="1699895"/>
            </a:xfrm>
            <a:custGeom>
              <a:avLst/>
              <a:gdLst/>
              <a:ahLst/>
              <a:cxnLst/>
              <a:rect l="l" t="t" r="r" b="b"/>
              <a:pathLst>
                <a:path w="2763520" h="1699895">
                  <a:moveTo>
                    <a:pt x="0" y="0"/>
                  </a:moveTo>
                  <a:lnTo>
                    <a:pt x="2763519" y="0"/>
                  </a:lnTo>
                  <a:lnTo>
                    <a:pt x="2763519" y="1699767"/>
                  </a:lnTo>
                  <a:lnTo>
                    <a:pt x="0" y="169976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6976" y="1351788"/>
              <a:ext cx="2731770" cy="16916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30626" y="1345438"/>
              <a:ext cx="2744470" cy="1704339"/>
            </a:xfrm>
            <a:custGeom>
              <a:avLst/>
              <a:gdLst/>
              <a:ahLst/>
              <a:cxnLst/>
              <a:rect l="l" t="t" r="r" b="b"/>
              <a:pathLst>
                <a:path w="2744470" h="1704339">
                  <a:moveTo>
                    <a:pt x="0" y="0"/>
                  </a:moveTo>
                  <a:lnTo>
                    <a:pt x="2744470" y="0"/>
                  </a:lnTo>
                  <a:lnTo>
                    <a:pt x="2744470" y="1704339"/>
                  </a:lnTo>
                  <a:lnTo>
                    <a:pt x="0" y="17043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962" y="1374266"/>
            <a:ext cx="2742349" cy="168706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7112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560"/>
              </a:spcBef>
            </a:pPr>
            <a:r>
              <a:rPr sz="2600" b="0" spc="-25">
                <a:latin typeface="Calibri"/>
                <a:cs typeface="Calibri"/>
              </a:rPr>
              <a:t>Transportation</a:t>
            </a:r>
            <a:r>
              <a:rPr sz="2600" b="0" spc="-55">
                <a:latin typeface="Calibri"/>
                <a:cs typeface="Calibri"/>
              </a:rPr>
              <a:t> </a:t>
            </a:r>
            <a:r>
              <a:rPr sz="2600" b="0" spc="-25">
                <a:latin typeface="Calibri"/>
                <a:cs typeface="Calibri"/>
              </a:rPr>
              <a:t>Technology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Center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(TTC)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27</a:t>
            </a:fld>
            <a:endParaRPr lang="en-US" spc="-25"/>
          </a:p>
        </p:txBody>
      </p:sp>
      <p:sp>
        <p:nvSpPr>
          <p:cNvPr id="15" name="object 15"/>
          <p:cNvSpPr txBox="1"/>
          <p:nvPr/>
        </p:nvSpPr>
        <p:spPr>
          <a:xfrm>
            <a:off x="503819" y="3263774"/>
            <a:ext cx="4018279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>
                <a:solidFill>
                  <a:srgbClr val="404040"/>
                </a:solidFill>
                <a:latin typeface="Calibri"/>
                <a:cs typeface="Calibri"/>
              </a:rPr>
              <a:t>FRA’s</a:t>
            </a:r>
            <a:r>
              <a:rPr sz="24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404040"/>
                </a:solidFill>
                <a:latin typeface="Calibri"/>
                <a:cs typeface="Calibri"/>
              </a:rPr>
              <a:t>Transportation</a:t>
            </a:r>
            <a:r>
              <a:rPr sz="24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>
                <a:solidFill>
                  <a:srgbClr val="404040"/>
                </a:solidFill>
                <a:latin typeface="Calibri"/>
                <a:cs typeface="Calibri"/>
              </a:rPr>
              <a:t>Technology </a:t>
            </a:r>
            <a:r>
              <a:rPr sz="2400">
                <a:solidFill>
                  <a:srgbClr val="404040"/>
                </a:solidFill>
                <a:latin typeface="Calibri"/>
                <a:cs typeface="Calibri"/>
              </a:rPr>
              <a:t>Center</a:t>
            </a:r>
            <a:r>
              <a:rPr sz="24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404040"/>
                </a:solidFill>
                <a:latin typeface="Calibri"/>
                <a:cs typeface="Calibri"/>
              </a:rPr>
              <a:t>Pueblo,</a:t>
            </a:r>
            <a:r>
              <a:rPr sz="24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404040"/>
                </a:solidFill>
                <a:latin typeface="Calibri"/>
                <a:cs typeface="Calibri"/>
              </a:rPr>
              <a:t>Colorado</a:t>
            </a:r>
            <a:r>
              <a:rPr sz="2400" spc="-10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404040"/>
                </a:solidFill>
                <a:latin typeface="Calibri"/>
                <a:cs typeface="Calibri"/>
              </a:rPr>
              <a:t>has </a:t>
            </a:r>
            <a:r>
              <a:rPr sz="2400" spc="-10">
                <a:solidFill>
                  <a:srgbClr val="404040"/>
                </a:solidFill>
                <a:latin typeface="Calibri"/>
                <a:cs typeface="Calibri"/>
              </a:rPr>
              <a:t>played</a:t>
            </a:r>
            <a:r>
              <a:rPr sz="24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24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404040"/>
                </a:solidFill>
                <a:latin typeface="Calibri"/>
                <a:cs typeface="Calibri"/>
              </a:rPr>
              <a:t>important</a:t>
            </a:r>
            <a:r>
              <a:rPr sz="24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404040"/>
                </a:solidFill>
                <a:latin typeface="Calibri"/>
                <a:cs typeface="Calibri"/>
              </a:rPr>
              <a:t>part</a:t>
            </a:r>
            <a:r>
              <a:rPr sz="24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10">
                <a:solidFill>
                  <a:srgbClr val="404040"/>
                </a:solidFill>
                <a:latin typeface="Calibri"/>
                <a:cs typeface="Calibri"/>
              </a:rPr>
              <a:t>research,</a:t>
            </a:r>
            <a:r>
              <a:rPr sz="24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404040"/>
                </a:solidFill>
                <a:latin typeface="Calibri"/>
                <a:cs typeface="Calibri"/>
              </a:rPr>
              <a:t>development,</a:t>
            </a:r>
            <a:r>
              <a:rPr sz="24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>
                <a:solidFill>
                  <a:srgbClr val="404040"/>
                </a:solidFill>
                <a:latin typeface="Calibri"/>
                <a:cs typeface="Calibri"/>
              </a:rPr>
              <a:t>testing</a:t>
            </a:r>
            <a:r>
              <a:rPr sz="24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4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404040"/>
                </a:solidFill>
                <a:latin typeface="Calibri"/>
                <a:cs typeface="Calibri"/>
              </a:rPr>
              <a:t>rail</a:t>
            </a:r>
            <a:r>
              <a:rPr sz="24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404040"/>
                </a:solidFill>
                <a:latin typeface="Calibri"/>
                <a:cs typeface="Calibri"/>
              </a:rPr>
              <a:t>infrastructure</a:t>
            </a:r>
            <a:r>
              <a:rPr sz="24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10">
                <a:solidFill>
                  <a:srgbClr val="404040"/>
                </a:solidFill>
                <a:latin typeface="Calibri"/>
                <a:cs typeface="Calibri"/>
              </a:rPr>
              <a:t>equipment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" y="6270497"/>
            <a:ext cx="2328671" cy="5311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6311" y="1099811"/>
            <a:ext cx="7285990" cy="458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>
                <a:latin typeface="Calibri"/>
                <a:cs typeface="Calibri"/>
              </a:rPr>
              <a:t>FRA</a:t>
            </a:r>
            <a:r>
              <a:rPr sz="2400" b="1" spc="-6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utilizes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TTC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for</a:t>
            </a:r>
            <a:r>
              <a:rPr sz="2400" b="1" spc="-7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technical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training</a:t>
            </a:r>
            <a:r>
              <a:rPr sz="2400" b="1" spc="-6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of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Office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of</a:t>
            </a:r>
            <a:r>
              <a:rPr sz="2400" b="1" spc="-6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Railroad </a:t>
            </a:r>
            <a:r>
              <a:rPr sz="2400" b="1">
                <a:latin typeface="Calibri"/>
                <a:cs typeface="Calibri"/>
              </a:rPr>
              <a:t>Safety</a:t>
            </a:r>
            <a:r>
              <a:rPr sz="2400" b="1" spc="-6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field</a:t>
            </a:r>
            <a:r>
              <a:rPr sz="2400" b="1" spc="-8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inspectors</a:t>
            </a:r>
            <a:r>
              <a:rPr sz="2400" b="1" spc="-7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and</a:t>
            </a:r>
            <a:r>
              <a:rPr sz="2400" b="1" spc="-8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specialists.</a:t>
            </a:r>
            <a:endParaRPr sz="2400">
              <a:latin typeface="Calibri"/>
              <a:cs typeface="Calibri"/>
            </a:endParaRPr>
          </a:p>
          <a:p>
            <a:pPr marL="695960" marR="201930" indent="-226060" algn="just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698500" algn="l"/>
              </a:tabLst>
            </a:pPr>
            <a:r>
              <a:rPr sz="2000">
                <a:latin typeface="Calibri"/>
                <a:cs typeface="Calibri"/>
              </a:rPr>
              <a:t>TTC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offers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 spc="-20">
                <a:latin typeface="Calibri"/>
                <a:cs typeface="Calibri"/>
              </a:rPr>
              <a:t>hands-</a:t>
            </a:r>
            <a:r>
              <a:rPr sz="2000">
                <a:latin typeface="Calibri"/>
                <a:cs typeface="Calibri"/>
              </a:rPr>
              <a:t>on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training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with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practical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exercises.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Students 	</a:t>
            </a:r>
            <a:r>
              <a:rPr sz="2000">
                <a:latin typeface="Calibri"/>
                <a:cs typeface="Calibri"/>
              </a:rPr>
              <a:t>learn</a:t>
            </a:r>
            <a:r>
              <a:rPr sz="2000" spc="-2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in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environment</a:t>
            </a:r>
            <a:r>
              <a:rPr sz="2000" spc="-2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the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same</a:t>
            </a:r>
            <a:r>
              <a:rPr sz="2000" spc="-2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as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their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work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environment, 	</a:t>
            </a:r>
            <a:r>
              <a:rPr sz="2000">
                <a:latin typeface="Calibri"/>
                <a:cs typeface="Calibri"/>
              </a:rPr>
              <a:t>applying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new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skills</a:t>
            </a:r>
            <a:r>
              <a:rPr sz="2000" spc="-2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right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outside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the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classroom.</a:t>
            </a:r>
            <a:endParaRPr sz="2000">
              <a:latin typeface="Calibri"/>
              <a:cs typeface="Calibri"/>
            </a:endParaRPr>
          </a:p>
          <a:p>
            <a:pPr marL="1155065" lvl="1" indent="-227965" algn="just">
              <a:lnSpc>
                <a:spcPct val="100000"/>
              </a:lnSpc>
              <a:spcBef>
                <a:spcPts val="30"/>
              </a:spcBef>
              <a:buFont typeface="Courier New"/>
              <a:buChar char="o"/>
              <a:tabLst>
                <a:tab pos="1155065" algn="l"/>
              </a:tabLst>
            </a:pPr>
            <a:r>
              <a:rPr sz="1600">
                <a:latin typeface="Calibri"/>
                <a:cs typeface="Calibri"/>
              </a:rPr>
              <a:t>Field</a:t>
            </a:r>
            <a:r>
              <a:rPr sz="1600" spc="-30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Inspectors</a:t>
            </a:r>
            <a:r>
              <a:rPr sz="1600" spc="-2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learn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on</a:t>
            </a:r>
            <a:r>
              <a:rPr sz="1600" spc="-2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actual</a:t>
            </a:r>
            <a:r>
              <a:rPr sz="1600" spc="-4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equipment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with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real</a:t>
            </a:r>
            <a:r>
              <a:rPr sz="1600" spc="-20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defects.</a:t>
            </a:r>
            <a:endParaRPr sz="1600">
              <a:latin typeface="Calibri"/>
              <a:cs typeface="Calibri"/>
            </a:endParaRPr>
          </a:p>
          <a:p>
            <a:pPr marL="1155065" lvl="1" indent="-227965" algn="just">
              <a:lnSpc>
                <a:spcPct val="100000"/>
              </a:lnSpc>
              <a:buFont typeface="Courier New"/>
              <a:buChar char="o"/>
              <a:tabLst>
                <a:tab pos="1155065" algn="l"/>
              </a:tabLst>
            </a:pPr>
            <a:r>
              <a:rPr sz="1600">
                <a:latin typeface="Calibri"/>
                <a:cs typeface="Calibri"/>
              </a:rPr>
              <a:t>Students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 spc="-20">
                <a:latin typeface="Calibri"/>
                <a:cs typeface="Calibri"/>
              </a:rPr>
              <a:t>investigate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mock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accidents</a:t>
            </a:r>
            <a:r>
              <a:rPr sz="1600" spc="-4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to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learn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investigation</a:t>
            </a:r>
            <a:r>
              <a:rPr sz="1600" spc="-40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skills.</a:t>
            </a:r>
            <a:endParaRPr sz="1600">
              <a:latin typeface="Calibri"/>
              <a:cs typeface="Calibri"/>
            </a:endParaRPr>
          </a:p>
          <a:p>
            <a:pPr marL="1155700" marR="83185" lvl="1" indent="-228600" algn="just">
              <a:lnSpc>
                <a:spcPct val="100000"/>
              </a:lnSpc>
              <a:buFont typeface="Courier New"/>
              <a:buChar char="o"/>
              <a:tabLst>
                <a:tab pos="1155700" algn="l"/>
              </a:tabLst>
            </a:pPr>
            <a:r>
              <a:rPr sz="1600" spc="-10">
                <a:latin typeface="Calibri"/>
                <a:cs typeface="Calibri"/>
              </a:rPr>
              <a:t>Positive</a:t>
            </a:r>
            <a:r>
              <a:rPr sz="1600" spc="-45">
                <a:latin typeface="Calibri"/>
                <a:cs typeface="Calibri"/>
              </a:rPr>
              <a:t> </a:t>
            </a:r>
            <a:r>
              <a:rPr sz="1600" spc="-20">
                <a:latin typeface="Calibri"/>
                <a:cs typeface="Calibri"/>
              </a:rPr>
              <a:t>Train</a:t>
            </a:r>
            <a:r>
              <a:rPr sz="1600" spc="-4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Control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(PTC)</a:t>
            </a:r>
            <a:r>
              <a:rPr sz="1600" spc="-4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skills</a:t>
            </a:r>
            <a:r>
              <a:rPr sz="1600" spc="-5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are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taught</a:t>
            </a:r>
            <a:r>
              <a:rPr sz="1600" spc="-5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on</a:t>
            </a:r>
            <a:r>
              <a:rPr sz="1600" spc="-40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locomotive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simulators</a:t>
            </a:r>
            <a:r>
              <a:rPr sz="1600" spc="-40">
                <a:latin typeface="Calibri"/>
                <a:cs typeface="Calibri"/>
              </a:rPr>
              <a:t> </a:t>
            </a:r>
            <a:r>
              <a:rPr sz="1600" spc="-25">
                <a:latin typeface="Calibri"/>
                <a:cs typeface="Calibri"/>
              </a:rPr>
              <a:t>and </a:t>
            </a:r>
            <a:r>
              <a:rPr sz="1600">
                <a:latin typeface="Calibri"/>
                <a:cs typeface="Calibri"/>
              </a:rPr>
              <a:t>on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actual</a:t>
            </a:r>
            <a:r>
              <a:rPr sz="1600" spc="-5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PTC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locomotives.</a:t>
            </a:r>
            <a:endParaRPr sz="1600">
              <a:latin typeface="Calibri"/>
              <a:cs typeface="Calibri"/>
            </a:endParaRPr>
          </a:p>
          <a:p>
            <a:pPr marL="695960" marR="294005" indent="-226060" algn="just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000">
                <a:latin typeface="Calibri"/>
                <a:cs typeface="Calibri"/>
              </a:rPr>
              <a:t>FRA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partners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with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the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 spc="-20">
                <a:latin typeface="Calibri"/>
                <a:cs typeface="Calibri"/>
              </a:rPr>
              <a:t>Transportation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Safety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Administration 	</a:t>
            </a:r>
            <a:r>
              <a:rPr sz="2000">
                <a:latin typeface="Calibri"/>
                <a:cs typeface="Calibri"/>
              </a:rPr>
              <a:t>(TSA)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Surface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Operations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to</a:t>
            </a:r>
            <a:r>
              <a:rPr sz="2000" spc="-8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maintain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two</a:t>
            </a:r>
            <a:r>
              <a:rPr sz="2000" spc="-8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shared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classrooms.</a:t>
            </a:r>
            <a:endParaRPr sz="2000">
              <a:latin typeface="Calibri"/>
              <a:cs typeface="Calibri"/>
            </a:endParaRPr>
          </a:p>
          <a:p>
            <a:pPr marL="1155700" marR="489584" lvl="1" indent="-228600">
              <a:lnSpc>
                <a:spcPct val="100000"/>
              </a:lnSpc>
              <a:spcBef>
                <a:spcPts val="30"/>
              </a:spcBef>
              <a:buFont typeface="Courier New"/>
              <a:buChar char="o"/>
              <a:tabLst>
                <a:tab pos="1155700" algn="l"/>
              </a:tabLst>
            </a:pPr>
            <a:r>
              <a:rPr sz="1600">
                <a:latin typeface="Calibri"/>
                <a:cs typeface="Calibri"/>
              </a:rPr>
              <a:t>TSA</a:t>
            </a:r>
            <a:r>
              <a:rPr sz="1600" spc="-5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trains</a:t>
            </a:r>
            <a:r>
              <a:rPr sz="1600" spc="-4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surface</a:t>
            </a:r>
            <a:r>
              <a:rPr sz="1600" spc="-40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inspectors</a:t>
            </a:r>
            <a:r>
              <a:rPr sz="1600" spc="-3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to</a:t>
            </a:r>
            <a:r>
              <a:rPr sz="1600" spc="-3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search</a:t>
            </a:r>
            <a:r>
              <a:rPr sz="1600" spc="-4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actual</a:t>
            </a:r>
            <a:r>
              <a:rPr sz="1600" spc="-5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rail</a:t>
            </a:r>
            <a:r>
              <a:rPr sz="1600" spc="-4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cars</a:t>
            </a:r>
            <a:r>
              <a:rPr sz="1600" spc="-4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and</a:t>
            </a:r>
            <a:r>
              <a:rPr sz="1600" spc="-4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to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identify </a:t>
            </a:r>
            <a:r>
              <a:rPr sz="1600">
                <a:latin typeface="Calibri"/>
                <a:cs typeface="Calibri"/>
              </a:rPr>
              <a:t>evidence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that</a:t>
            </a:r>
            <a:r>
              <a:rPr sz="1600" spc="-2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a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derailment</a:t>
            </a:r>
            <a:r>
              <a:rPr sz="1600" spc="-2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is</a:t>
            </a:r>
            <a:r>
              <a:rPr sz="1600" spc="-30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vandalism</a:t>
            </a:r>
            <a:r>
              <a:rPr sz="1600" spc="-45">
                <a:latin typeface="Calibri"/>
                <a:cs typeface="Calibri"/>
              </a:rPr>
              <a:t> </a:t>
            </a:r>
            <a:r>
              <a:rPr sz="1600">
                <a:latin typeface="Calibri"/>
                <a:cs typeface="Calibri"/>
              </a:rPr>
              <a:t>or</a:t>
            </a:r>
            <a:r>
              <a:rPr sz="1600" spc="-15">
                <a:latin typeface="Calibri"/>
                <a:cs typeface="Calibri"/>
              </a:rPr>
              <a:t> </a:t>
            </a:r>
            <a:r>
              <a:rPr sz="1600" spc="-10">
                <a:latin typeface="Calibri"/>
                <a:cs typeface="Calibri"/>
              </a:rPr>
              <a:t>sabotage.</a:t>
            </a:r>
            <a:endParaRPr sz="1600">
              <a:latin typeface="Calibri"/>
              <a:cs typeface="Calibri"/>
            </a:endParaRPr>
          </a:p>
          <a:p>
            <a:pPr marL="695960" marR="132080" indent="-226060" algn="just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000">
                <a:latin typeface="Calibri"/>
                <a:cs typeface="Calibri"/>
              </a:rPr>
              <a:t>TTC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offers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more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than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75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 spc="-20">
                <a:latin typeface="Calibri"/>
                <a:cs typeface="Calibri"/>
              </a:rPr>
              <a:t>week-</a:t>
            </a:r>
            <a:r>
              <a:rPr sz="2000">
                <a:latin typeface="Calibri"/>
                <a:cs typeface="Calibri"/>
              </a:rPr>
              <a:t>long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courses</a:t>
            </a:r>
            <a:r>
              <a:rPr sz="2000" spc="-2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per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year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trains 	</a:t>
            </a:r>
            <a:r>
              <a:rPr sz="2000">
                <a:latin typeface="Calibri"/>
                <a:cs typeface="Calibri"/>
              </a:rPr>
              <a:t>nearly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thousand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students</a:t>
            </a:r>
            <a:r>
              <a:rPr sz="2000" spc="-4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each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year.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91440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720"/>
              </a:spcBef>
            </a:pPr>
            <a:r>
              <a:rPr sz="2600" b="0" spc="-40">
                <a:latin typeface="Calibri"/>
                <a:cs typeface="Calibri"/>
              </a:rPr>
              <a:t>FRA’s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 spc="-25">
                <a:latin typeface="Calibri"/>
                <a:cs typeface="Calibri"/>
              </a:rPr>
              <a:t>Training</a:t>
            </a:r>
            <a:r>
              <a:rPr sz="2600" b="0" spc="-5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Role</a:t>
            </a:r>
            <a:r>
              <a:rPr sz="2600" b="0" spc="-5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at</a:t>
            </a:r>
            <a:r>
              <a:rPr sz="2600" b="0" spc="-5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the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TTC: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Unequaled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Hands-</a:t>
            </a:r>
            <a:r>
              <a:rPr sz="2600" b="0">
                <a:latin typeface="Calibri"/>
                <a:cs typeface="Calibri"/>
              </a:rPr>
              <a:t>On</a:t>
            </a:r>
            <a:r>
              <a:rPr sz="2600" b="0" spc="-6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Employee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Training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89865" y="3904183"/>
            <a:ext cx="3219450" cy="2447290"/>
            <a:chOff x="8649843" y="3938396"/>
            <a:chExt cx="3219450" cy="24472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9368" y="3947922"/>
              <a:ext cx="3200399" cy="24277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54605" y="3943159"/>
              <a:ext cx="3209925" cy="2437765"/>
            </a:xfrm>
            <a:custGeom>
              <a:avLst/>
              <a:gdLst/>
              <a:ahLst/>
              <a:cxnLst/>
              <a:rect l="l" t="t" r="r" b="b"/>
              <a:pathLst>
                <a:path w="3209925" h="2437765">
                  <a:moveTo>
                    <a:pt x="0" y="0"/>
                  </a:moveTo>
                  <a:lnTo>
                    <a:pt x="3209925" y="0"/>
                  </a:lnTo>
                  <a:lnTo>
                    <a:pt x="3209925" y="2437257"/>
                  </a:lnTo>
                  <a:lnTo>
                    <a:pt x="0" y="243725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3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389866" y="1044219"/>
            <a:ext cx="3219450" cy="2419350"/>
            <a:chOff x="8649843" y="1077086"/>
            <a:chExt cx="3219450" cy="24193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9368" y="1086612"/>
              <a:ext cx="3200399" cy="24002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654605" y="1081849"/>
              <a:ext cx="3209925" cy="2409825"/>
            </a:xfrm>
            <a:custGeom>
              <a:avLst/>
              <a:gdLst/>
              <a:ahLst/>
              <a:cxnLst/>
              <a:rect l="l" t="t" r="r" b="b"/>
              <a:pathLst>
                <a:path w="3209925" h="2409825">
                  <a:moveTo>
                    <a:pt x="0" y="0"/>
                  </a:moveTo>
                  <a:lnTo>
                    <a:pt x="3209925" y="0"/>
                  </a:lnTo>
                  <a:lnTo>
                    <a:pt x="3209925" y="2409825"/>
                  </a:lnTo>
                  <a:lnTo>
                    <a:pt x="0" y="24098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3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28</a:t>
            </a:fld>
            <a:endParaRPr lang="en-US" spc="-25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Amtrak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194" y="1124418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702" y="2775860"/>
            <a:ext cx="2901971" cy="13062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9194" y="2428193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135" y="3731146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1F3863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135" y="5034921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6313" y="2527593"/>
            <a:ext cx="475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Until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FY03,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largely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pass-through </a:t>
            </a:r>
            <a:r>
              <a:rPr sz="1800" dirty="0">
                <a:latin typeface="Calibri"/>
                <a:cs typeface="Calibri"/>
              </a:rPr>
              <a:t>entity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Amtrak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funding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6313" y="3290838"/>
            <a:ext cx="49612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FY06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FY16,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Amtrak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received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one </a:t>
            </a:r>
            <a:r>
              <a:rPr sz="1800" spc="-10" dirty="0">
                <a:latin typeface="Calibri"/>
                <a:cs typeface="Calibri"/>
              </a:rPr>
              <a:t>appropriation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assistance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one </a:t>
            </a:r>
            <a:r>
              <a:rPr sz="1800" spc="-10" dirty="0">
                <a:latin typeface="Calibri"/>
                <a:cs typeface="Calibri"/>
              </a:rPr>
              <a:t>appropriation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capital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4778" y="4346355"/>
            <a:ext cx="82058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created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account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structure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reporting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requirements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eliminate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cross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subsidization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surpluses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losses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Amtrak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transparency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Amtrak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funds;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account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structure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funded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FY17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971" y="1006531"/>
            <a:ext cx="7980702" cy="138702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870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124716"/>
              </a:lnSpc>
            </a:pPr>
            <a:fld id="{81D60167-4931-47E6-BA6A-407CBD079E47}" type="slidenum">
              <a:rPr spc="-25" dirty="0"/>
              <a:pPr marL="38100">
                <a:lnSpc>
                  <a:spcPct val="124716"/>
                </a:lnSpc>
              </a:pPr>
              <a:t>29</a:t>
            </a:fld>
            <a:endParaRPr lang="en-US" spc="-2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" y="6270497"/>
            <a:ext cx="2328671" cy="5311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89535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705"/>
              </a:spcBef>
            </a:pPr>
            <a:r>
              <a:rPr sz="2600" b="0">
                <a:latin typeface="Calibri"/>
                <a:cs typeface="Calibri"/>
              </a:rPr>
              <a:t>We</a:t>
            </a:r>
            <a:r>
              <a:rPr sz="2600" b="0" spc="-9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Are</a:t>
            </a:r>
            <a:r>
              <a:rPr sz="2600" b="0" spc="-90">
                <a:latin typeface="Calibri"/>
                <a:cs typeface="Calibri"/>
              </a:rPr>
              <a:t> </a:t>
            </a:r>
            <a:r>
              <a:rPr sz="2600" b="0" spc="-25">
                <a:latin typeface="Calibri"/>
                <a:cs typeface="Calibri"/>
              </a:rPr>
              <a:t>FRA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936" y="921448"/>
            <a:ext cx="9859645" cy="4973955"/>
          </a:xfrm>
          <a:prstGeom prst="rect">
            <a:avLst/>
          </a:prstGeom>
        </p:spPr>
        <p:txBody>
          <a:bodyPr vert="horz" wrap="square" lIns="0" tIns="9715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lang="en-US" sz="2000" b="1" spc="-10" dirty="0">
                <a:latin typeface="Calibri"/>
                <a:cs typeface="Calibri"/>
              </a:rPr>
              <a:t>History:</a:t>
            </a:r>
            <a:endParaRPr lang="en-US" sz="2000" dirty="0">
              <a:latin typeface="Calibri"/>
              <a:cs typeface="Calibri"/>
            </a:endParaRPr>
          </a:p>
          <a:p>
            <a:pPr marL="12700" marR="2254250">
              <a:lnSpc>
                <a:spcPct val="100000"/>
              </a:lnSpc>
              <a:spcBef>
                <a:spcPts val="615"/>
              </a:spcBef>
            </a:pPr>
            <a:r>
              <a:rPr lang="en-US" sz="2000" dirty="0">
                <a:latin typeface="Calibri"/>
                <a:cs typeface="Calibri"/>
              </a:rPr>
              <a:t>Created</a:t>
            </a:r>
            <a:r>
              <a:rPr lang="en-US" sz="2000" spc="-5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by</a:t>
            </a:r>
            <a:r>
              <a:rPr lang="en-US" sz="2000" spc="-3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the</a:t>
            </a:r>
            <a:r>
              <a:rPr lang="en-US" sz="2000" spc="-3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Department</a:t>
            </a:r>
            <a:r>
              <a:rPr lang="en-US" sz="2000" spc="-4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of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lang="en-US" sz="2000" spc="-20" dirty="0">
                <a:latin typeface="Calibri"/>
                <a:cs typeface="Calibri"/>
              </a:rPr>
              <a:t>Transportation</a:t>
            </a:r>
            <a:r>
              <a:rPr lang="en-US" sz="2000" spc="-3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Act</a:t>
            </a:r>
            <a:r>
              <a:rPr lang="en-US" sz="2000" spc="-4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of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1966;</a:t>
            </a:r>
            <a:r>
              <a:rPr lang="en-US" sz="2000" spc="-4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one</a:t>
            </a:r>
            <a:r>
              <a:rPr lang="en-US" sz="2000" spc="-30" dirty="0">
                <a:latin typeface="Calibri"/>
                <a:cs typeface="Calibri"/>
              </a:rPr>
              <a:t> </a:t>
            </a:r>
            <a:r>
              <a:rPr lang="en-US" sz="2000" spc="-25" dirty="0">
                <a:latin typeface="Calibri"/>
                <a:cs typeface="Calibri"/>
              </a:rPr>
              <a:t>of </a:t>
            </a:r>
            <a:r>
              <a:rPr lang="en-US" sz="2000" dirty="0">
                <a:latin typeface="Calibri"/>
                <a:cs typeface="Calibri"/>
              </a:rPr>
              <a:t>ten</a:t>
            </a:r>
            <a:r>
              <a:rPr lang="en-US" sz="2000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agencies</a:t>
            </a:r>
            <a:r>
              <a:rPr lang="en-US" sz="2000" spc="-7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within</a:t>
            </a:r>
            <a:r>
              <a:rPr lang="en-US" sz="2000" spc="-6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DOT</a:t>
            </a:r>
            <a:r>
              <a:rPr lang="en-US" sz="2000" spc="-5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concerned</a:t>
            </a:r>
            <a:r>
              <a:rPr lang="en-US" sz="2000" spc="-7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with</a:t>
            </a:r>
            <a:r>
              <a:rPr lang="en-US" sz="2000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intermodal</a:t>
            </a:r>
            <a:r>
              <a:rPr lang="en-US" sz="2000" spc="-6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transportation</a:t>
            </a: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lang="en-US" sz="2000" b="1" spc="-10" dirty="0">
                <a:latin typeface="Calibri"/>
                <a:cs typeface="Calibri"/>
              </a:rPr>
              <a:t>Mission:</a:t>
            </a:r>
            <a:endParaRPr lang="en-US" sz="2000" dirty="0">
              <a:latin typeface="Calibri"/>
              <a:cs typeface="Calibri"/>
            </a:endParaRPr>
          </a:p>
          <a:p>
            <a:pPr marL="12700" marR="2647315">
              <a:lnSpc>
                <a:spcPct val="100000"/>
              </a:lnSpc>
              <a:spcBef>
                <a:spcPts val="770"/>
              </a:spcBef>
            </a:pPr>
            <a:r>
              <a:rPr lang="en-US" sz="2000" dirty="0">
                <a:latin typeface="Calibri"/>
                <a:cs typeface="Calibri"/>
              </a:rPr>
              <a:t>The</a:t>
            </a:r>
            <a:r>
              <a:rPr lang="en-US" sz="2000" spc="-4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Federal Railroad Administration's (FRA) mission is to enable the safe, reliable, and efficient movement of people and goods for a strong America</a:t>
            </a:r>
            <a:r>
              <a:rPr lang="en-US" sz="2000" spc="-4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now</a:t>
            </a:r>
            <a:r>
              <a:rPr lang="en-US" sz="2000" spc="-4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and</a:t>
            </a:r>
            <a:r>
              <a:rPr lang="en-US" sz="2000" spc="-5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</a:t>
            </a:r>
            <a:r>
              <a:rPr lang="en-US" sz="2000" spc="-4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the</a:t>
            </a:r>
            <a:r>
              <a:rPr lang="en-US" sz="2000" spc="-30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future.</a:t>
            </a: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lang="en-US" sz="2000" b="1" dirty="0">
                <a:latin typeface="Calibri"/>
                <a:cs typeface="Calibri"/>
              </a:rPr>
              <a:t>Vision:</a:t>
            </a:r>
            <a:r>
              <a:rPr lang="en-US" sz="2000" b="1" spc="-40" dirty="0">
                <a:latin typeface="Calibri"/>
                <a:cs typeface="Calibri"/>
              </a:rPr>
              <a:t> </a:t>
            </a:r>
            <a:r>
              <a:rPr lang="en-US" sz="2000" b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RAIL</a:t>
            </a:r>
            <a:r>
              <a:rPr lang="en-US" sz="2000" b="1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2000" b="1" i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–</a:t>
            </a:r>
            <a:r>
              <a:rPr lang="en-US" sz="2000" b="1" i="1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2000" i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Moving</a:t>
            </a:r>
            <a:r>
              <a:rPr lang="en-US" sz="2000" i="1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2000" i="1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America</a:t>
            </a:r>
            <a:r>
              <a:rPr lang="en-US" sz="2000" i="1" u="sng" spc="-4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2000" i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Forward</a:t>
            </a:r>
            <a:endParaRPr lang="en-US"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45"/>
              </a:spcBef>
            </a:pPr>
            <a:r>
              <a:rPr lang="en-US" sz="2000" b="1" dirty="0">
                <a:latin typeface="Calibri"/>
                <a:cs typeface="Calibri"/>
              </a:rPr>
              <a:t>FRA</a:t>
            </a:r>
            <a:r>
              <a:rPr lang="en-US" sz="2000" b="1" spc="-65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accomplishes</a:t>
            </a:r>
            <a:r>
              <a:rPr lang="en-US" sz="2000" b="1" spc="-45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this</a:t>
            </a:r>
            <a:r>
              <a:rPr lang="en-US" sz="2000" b="1" spc="-50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mission</a:t>
            </a:r>
            <a:r>
              <a:rPr lang="en-US" sz="2000" b="1" spc="-50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primarily</a:t>
            </a:r>
            <a:r>
              <a:rPr lang="en-US" sz="2000" b="1" spc="-60" dirty="0">
                <a:latin typeface="Calibri"/>
                <a:cs typeface="Calibri"/>
              </a:rPr>
              <a:t> </a:t>
            </a:r>
            <a:r>
              <a:rPr lang="en-US" sz="2000" b="1" spc="-10" dirty="0">
                <a:latin typeface="Calibri"/>
                <a:cs typeface="Calibri"/>
              </a:rPr>
              <a:t>through:</a:t>
            </a:r>
            <a:endParaRPr lang="en-US" sz="2000" dirty="0">
              <a:latin typeface="Calibri"/>
              <a:cs typeface="Calibri"/>
            </a:endParaRPr>
          </a:p>
          <a:p>
            <a:pPr marL="983615" indent="-228600">
              <a:lnSpc>
                <a:spcPct val="88744"/>
              </a:lnSpc>
              <a:spcBef>
                <a:spcPts val="580"/>
              </a:spcBef>
              <a:buFont typeface="Arial"/>
              <a:buChar char="•"/>
              <a:tabLst>
                <a:tab pos="983615" algn="l"/>
              </a:tabLst>
            </a:pPr>
            <a:r>
              <a:rPr lang="en-US" sz="2000" dirty="0">
                <a:latin typeface="Calibri"/>
                <a:cs typeface="Calibri"/>
              </a:rPr>
              <a:t>Carrying</a:t>
            </a:r>
            <a:r>
              <a:rPr lang="en-US" sz="2000" spc="-5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out</a:t>
            </a:r>
            <a:r>
              <a:rPr lang="en-US" sz="2000" spc="-4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</a:t>
            </a:r>
            <a:r>
              <a:rPr lang="en-US" sz="2000" spc="-3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robust</a:t>
            </a:r>
            <a:r>
              <a:rPr lang="en-US" sz="2000" spc="-45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railroad</a:t>
            </a:r>
            <a:r>
              <a:rPr lang="en-US" sz="2000" b="1" spc="-45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safety</a:t>
            </a:r>
            <a:r>
              <a:rPr lang="en-US" sz="2000" b="1" spc="-55" dirty="0">
                <a:latin typeface="Calibri"/>
                <a:cs typeface="Calibri"/>
              </a:rPr>
              <a:t> </a:t>
            </a:r>
            <a:r>
              <a:rPr lang="en-US" sz="2000" b="1" spc="-10" dirty="0">
                <a:latin typeface="Calibri"/>
                <a:cs typeface="Calibri"/>
              </a:rPr>
              <a:t>enforcement,</a:t>
            </a:r>
            <a:r>
              <a:rPr lang="en-US" sz="2000" b="1" spc="-55" dirty="0">
                <a:latin typeface="Calibri"/>
                <a:cs typeface="Calibri"/>
              </a:rPr>
              <a:t> </a:t>
            </a:r>
            <a:r>
              <a:rPr lang="en-US" sz="2000" b="1" spc="-10" dirty="0">
                <a:latin typeface="Calibri"/>
                <a:cs typeface="Calibri"/>
              </a:rPr>
              <a:t>oversight,</a:t>
            </a:r>
            <a:r>
              <a:rPr lang="en-US" sz="2000" b="1" spc="-50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and</a:t>
            </a:r>
            <a:r>
              <a:rPr lang="en-US" sz="2000" b="1" spc="-45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technical</a:t>
            </a:r>
            <a:r>
              <a:rPr lang="en-US" sz="2000" b="1" spc="-45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assistance</a:t>
            </a:r>
            <a:r>
              <a:rPr lang="en-US" sz="2000" b="1" spc="-40" dirty="0">
                <a:latin typeface="Calibri"/>
                <a:cs typeface="Calibri"/>
              </a:rPr>
              <a:t> </a:t>
            </a:r>
            <a:r>
              <a:rPr lang="en-US" sz="2000" b="1" spc="-10" dirty="0">
                <a:latin typeface="Calibri"/>
                <a:cs typeface="Calibri"/>
              </a:rPr>
              <a:t>program</a:t>
            </a:r>
            <a:endParaRPr lang="en-US" sz="2000" dirty="0">
              <a:latin typeface="Calibri"/>
              <a:cs typeface="Calibri"/>
            </a:endParaRPr>
          </a:p>
          <a:p>
            <a:pPr marL="983615" indent="-228600">
              <a:lnSpc>
                <a:spcPct val="84199"/>
              </a:lnSpc>
              <a:buFont typeface="Arial"/>
              <a:buChar char="•"/>
              <a:tabLst>
                <a:tab pos="983615" algn="l"/>
              </a:tabLst>
            </a:pPr>
            <a:r>
              <a:rPr lang="en-US" sz="2000" dirty="0">
                <a:latin typeface="Calibri"/>
                <a:cs typeface="Calibri"/>
              </a:rPr>
              <a:t>Managing</a:t>
            </a:r>
            <a:r>
              <a:rPr lang="en-US" sz="2000" spc="-50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Federal</a:t>
            </a:r>
            <a:r>
              <a:rPr lang="en-US" sz="2000" b="1" spc="-55" dirty="0">
                <a:latin typeface="Calibri"/>
                <a:cs typeface="Calibri"/>
              </a:rPr>
              <a:t> </a:t>
            </a:r>
            <a:r>
              <a:rPr lang="en-US" sz="2000" b="1" spc="-10" dirty="0">
                <a:latin typeface="Calibri"/>
                <a:cs typeface="Calibri"/>
              </a:rPr>
              <a:t>investments</a:t>
            </a:r>
            <a:r>
              <a:rPr lang="en-US" sz="2000" b="1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</a:t>
            </a:r>
            <a:r>
              <a:rPr lang="en-US" sz="2000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freight</a:t>
            </a:r>
            <a:r>
              <a:rPr lang="en-US" sz="2000" spc="-5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and</a:t>
            </a:r>
            <a:r>
              <a:rPr lang="en-US" sz="2000" spc="-4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passenger</a:t>
            </a:r>
            <a:r>
              <a:rPr lang="en-US" sz="2000" spc="-3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rail</a:t>
            </a:r>
            <a:r>
              <a:rPr lang="en-US" sz="2000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across</a:t>
            </a:r>
            <a:r>
              <a:rPr lang="en-US" sz="2000" spc="-5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the</a:t>
            </a:r>
            <a:r>
              <a:rPr lang="en-US" sz="2000" spc="-4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country</a:t>
            </a:r>
            <a:endParaRPr lang="en-US" sz="2000" dirty="0">
              <a:latin typeface="Calibri"/>
              <a:cs typeface="Calibri"/>
            </a:endParaRPr>
          </a:p>
          <a:p>
            <a:pPr marL="983615" indent="-228600">
              <a:lnSpc>
                <a:spcPct val="88744"/>
              </a:lnSpc>
              <a:buFont typeface="Arial"/>
              <a:buChar char="•"/>
              <a:tabLst>
                <a:tab pos="983615" algn="l"/>
              </a:tabLst>
            </a:pPr>
            <a:r>
              <a:rPr lang="en-US" sz="2000" b="1" dirty="0">
                <a:latin typeface="Calibri"/>
                <a:cs typeface="Calibri"/>
              </a:rPr>
              <a:t>Research</a:t>
            </a:r>
            <a:r>
              <a:rPr lang="en-US" sz="2000" b="1" spc="-35" dirty="0">
                <a:latin typeface="Calibri"/>
                <a:cs typeface="Calibri"/>
              </a:rPr>
              <a:t> </a:t>
            </a:r>
            <a:r>
              <a:rPr lang="en-US" sz="2000" b="1" dirty="0">
                <a:latin typeface="Calibri"/>
                <a:cs typeface="Calibri"/>
              </a:rPr>
              <a:t>and</a:t>
            </a:r>
            <a:r>
              <a:rPr lang="en-US" sz="2000" b="1" spc="-40" dirty="0">
                <a:latin typeface="Calibri"/>
                <a:cs typeface="Calibri"/>
              </a:rPr>
              <a:t> </a:t>
            </a:r>
            <a:r>
              <a:rPr lang="en-US" sz="2000" b="1" spc="-10" dirty="0">
                <a:latin typeface="Calibri"/>
                <a:cs typeface="Calibri"/>
              </a:rPr>
              <a:t>development</a:t>
            </a:r>
            <a:r>
              <a:rPr lang="en-US" sz="2000" b="1" spc="-4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of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new</a:t>
            </a:r>
            <a:r>
              <a:rPr lang="en-US" sz="2000" spc="-10" dirty="0">
                <a:latin typeface="Calibri"/>
                <a:cs typeface="Calibri"/>
              </a:rPr>
              <a:t> technologies </a:t>
            </a:r>
            <a:r>
              <a:rPr lang="en-US" sz="2000" dirty="0">
                <a:latin typeface="Calibri"/>
                <a:cs typeface="Calibri"/>
              </a:rPr>
              <a:t>and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operating practices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9414" y="1117861"/>
            <a:ext cx="3599778" cy="307902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05410">
              <a:lnSpc>
                <a:spcPct val="90702"/>
              </a:lnSpc>
            </a:pPr>
            <a:fld id="{81D60167-4931-47E6-BA6A-407CBD079E47}" type="slidenum">
              <a:rPr spc="-50" dirty="0"/>
              <a:pPr marL="105410">
                <a:lnSpc>
                  <a:spcPct val="90702"/>
                </a:lnSpc>
              </a:pPr>
              <a:t>3</a:t>
            </a:fld>
            <a:endParaRPr lang="en-US" spc="-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Amtrak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936" y="1124218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936" y="2438743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877" y="3753268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1F3863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877" y="4994956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3072237" y="2250192"/>
            <a:ext cx="8656955" cy="142747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7815" algn="l"/>
              </a:tabLst>
            </a:pPr>
            <a:r>
              <a:rPr spc="-20" dirty="0"/>
              <a:t>Amtrak’s</a:t>
            </a:r>
            <a:r>
              <a:rPr spc="-30" dirty="0"/>
              <a:t> </a:t>
            </a:r>
            <a:r>
              <a:rPr dirty="0"/>
              <a:t>annual</a:t>
            </a:r>
            <a:r>
              <a:rPr spc="-40" dirty="0"/>
              <a:t> </a:t>
            </a:r>
            <a:r>
              <a:rPr dirty="0"/>
              <a:t>grant</a:t>
            </a:r>
            <a:r>
              <a:rPr spc="-25" dirty="0"/>
              <a:t> </a:t>
            </a:r>
            <a:r>
              <a:rPr dirty="0"/>
              <a:t>supports</a:t>
            </a:r>
            <a:r>
              <a:rPr spc="-45" dirty="0"/>
              <a:t> </a:t>
            </a:r>
            <a:r>
              <a:rPr spc="-20" dirty="0"/>
              <a:t>Amtrak’s</a:t>
            </a:r>
            <a:r>
              <a:rPr spc="-30" dirty="0"/>
              <a:t> </a:t>
            </a:r>
            <a:r>
              <a:rPr dirty="0"/>
              <a:t>base</a:t>
            </a:r>
            <a:r>
              <a:rPr spc="-35" dirty="0"/>
              <a:t> </a:t>
            </a:r>
            <a:r>
              <a:rPr dirty="0"/>
              <a:t>operating,</a:t>
            </a:r>
            <a:r>
              <a:rPr spc="-40" dirty="0"/>
              <a:t> </a:t>
            </a:r>
            <a:r>
              <a:rPr dirty="0"/>
              <a:t>capital,</a:t>
            </a:r>
            <a:r>
              <a:rPr spc="-4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debt</a:t>
            </a:r>
            <a:r>
              <a:rPr spc="-40" dirty="0"/>
              <a:t> </a:t>
            </a:r>
            <a:r>
              <a:rPr dirty="0"/>
              <a:t>service</a:t>
            </a:r>
            <a:r>
              <a:rPr spc="-45" dirty="0"/>
              <a:t> </a:t>
            </a:r>
            <a:r>
              <a:rPr spc="-10" dirty="0"/>
              <a:t>needs</a:t>
            </a:r>
          </a:p>
          <a:p>
            <a:pPr marL="298450" marR="241935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b="0" dirty="0">
                <a:latin typeface="Calibri"/>
                <a:cs typeface="Calibri"/>
              </a:rPr>
              <a:t>A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robust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base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Amtrak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appropriation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is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required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support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Amtrak’s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operating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needs</a:t>
            </a:r>
            <a:r>
              <a:rPr b="0" spc="-25" dirty="0">
                <a:latin typeface="Calibri"/>
                <a:cs typeface="Calibri"/>
              </a:rPr>
              <a:t> on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National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Network,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maintain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existing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infrastructure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equipment,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and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continue </a:t>
            </a:r>
            <a:r>
              <a:rPr b="0" dirty="0">
                <a:latin typeface="Calibri"/>
                <a:cs typeface="Calibri"/>
              </a:rPr>
              <a:t>addressing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programmatic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capital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renewal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backlog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on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NEC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2237" y="3785478"/>
            <a:ext cx="6744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b="1" dirty="0">
                <a:latin typeface="Calibri"/>
                <a:cs typeface="Calibri"/>
              </a:rPr>
              <a:t>IIJA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delineates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clear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purposes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$</a:t>
            </a:r>
            <a:r>
              <a:rPr sz="1800" b="1" dirty="0" err="1">
                <a:latin typeface="Calibri"/>
                <a:cs typeface="Calibri"/>
              </a:rPr>
              <a:t>22B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direct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Amtrak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funding: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0003" y="4193005"/>
            <a:ext cx="7961422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Replace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rolling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stock/related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facilities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Eliminate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SOGR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backlog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Amtrak-</a:t>
            </a:r>
            <a:r>
              <a:rPr sz="1800" dirty="0">
                <a:latin typeface="Calibri"/>
                <a:cs typeface="Calibri"/>
              </a:rPr>
              <a:t>owned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benefit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NEC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assets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Eliminate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SOGR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backlog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Amtrak-</a:t>
            </a:r>
            <a:r>
              <a:rPr sz="1800" dirty="0">
                <a:latin typeface="Calibri"/>
                <a:cs typeface="Calibri"/>
              </a:rPr>
              <a:t>owned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National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Network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assets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Eliminate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backlog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Amtrak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assets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(e.g.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reservations,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security,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training,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IT)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Eliminate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stations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backlog</a:t>
            </a:r>
            <a:endParaRPr sz="18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Advance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NEC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capital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renewal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backlog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projects</a:t>
            </a:r>
            <a:endParaRPr sz="18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12165" algn="l"/>
              </a:tabLst>
            </a:pPr>
            <a:r>
              <a:rPr sz="1600" spc="-25" dirty="0">
                <a:latin typeface="Calibri"/>
                <a:cs typeface="Calibri"/>
              </a:rPr>
              <a:t>However,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IIJA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funding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alone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eliminate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programmatic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backlog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870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124716"/>
              </a:lnSpc>
            </a:pPr>
            <a:fld id="{81D60167-4931-47E6-BA6A-407CBD079E47}" type="slidenum">
              <a:rPr spc="-25" dirty="0"/>
              <a:pPr marL="38100">
                <a:lnSpc>
                  <a:spcPct val="124716"/>
                </a:lnSpc>
              </a:pPr>
              <a:t>30</a:t>
            </a:fld>
            <a:endParaRPr lang="en-US" spc="-25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29" y="962106"/>
            <a:ext cx="7980702" cy="138702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875" y="910366"/>
            <a:ext cx="7961422" cy="214291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10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9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9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Discretionary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Grants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194" y="1150290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194" y="2438743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135" y="3727196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A6A6A6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135" y="5010761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6498" y="3091155"/>
            <a:ext cx="8494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appropriations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programs—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reauthorized</a:t>
            </a:r>
            <a:r>
              <a:rPr sz="1800" spc="-25" dirty="0">
                <a:latin typeface="Calibri"/>
                <a:cs typeface="Calibri"/>
              </a:rPr>
              <a:t> in </a:t>
            </a:r>
            <a:r>
              <a:rPr sz="1800" spc="-10" dirty="0">
                <a:latin typeface="Calibri"/>
                <a:cs typeface="Calibri"/>
              </a:rPr>
              <a:t>IIJA—represent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consistent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commitment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Congress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discretionary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rail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grants </a:t>
            </a:r>
            <a:r>
              <a:rPr sz="1800" dirty="0">
                <a:latin typeface="Calibri"/>
                <a:cs typeface="Calibri"/>
              </a:rPr>
              <a:t>since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3R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Act/</a:t>
            </a:r>
            <a:r>
              <a:rPr sz="1800" dirty="0" err="1">
                <a:latin typeface="Calibri"/>
                <a:cs typeface="Calibri"/>
              </a:rPr>
              <a:t>4R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deregulation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6498" y="4066516"/>
            <a:ext cx="8536975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0795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significantly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expanding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FRA’s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portfolio,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broadened</a:t>
            </a:r>
            <a:r>
              <a:rPr sz="1800" spc="-25" dirty="0">
                <a:latin typeface="Calibri"/>
                <a:cs typeface="Calibri"/>
              </a:rPr>
              <a:t> the </a:t>
            </a:r>
            <a:r>
              <a:rPr sz="1800" dirty="0">
                <a:latin typeface="Calibri"/>
                <a:cs typeface="Calibri"/>
              </a:rPr>
              <a:t>pool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eligible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recipients,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significant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investment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directly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short</a:t>
            </a:r>
            <a:r>
              <a:rPr sz="1800" spc="5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railroads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CRISI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</a:t>
            </a:r>
            <a:endParaRPr sz="1800" dirty="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latin typeface="Calibri"/>
                <a:cs typeface="Calibri"/>
              </a:rPr>
              <a:t>Renewed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pursuit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remaining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SAFETEA-</a:t>
            </a:r>
            <a:r>
              <a:rPr sz="1800" dirty="0">
                <a:latin typeface="Calibri"/>
                <a:cs typeface="Calibri"/>
              </a:rPr>
              <a:t>LU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maglev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private </a:t>
            </a:r>
            <a:r>
              <a:rPr sz="1800" spc="-25" dirty="0">
                <a:latin typeface="Calibri"/>
                <a:cs typeface="Calibri"/>
              </a:rPr>
              <a:t>sector,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lang="en-US" sz="1800" dirty="0">
                <a:latin typeface="Calibri"/>
                <a:cs typeface="Calibri"/>
              </a:rPr>
              <a:t>hyperloop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firms,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maglev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appropriations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years </a:t>
            </a:r>
            <a:r>
              <a:rPr sz="1800" dirty="0">
                <a:latin typeface="Calibri"/>
                <a:cs typeface="Calibri"/>
              </a:rPr>
              <a:t>(including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$</a:t>
            </a:r>
            <a:r>
              <a:rPr sz="1800" dirty="0" err="1">
                <a:latin typeface="Calibri"/>
                <a:cs typeface="Calibri"/>
              </a:rPr>
              <a:t>5M</a:t>
            </a:r>
            <a:r>
              <a:rPr lang="en-US" sz="1800" spc="-25" dirty="0">
                <a:latin typeface="Calibri"/>
                <a:cs typeface="Calibri"/>
              </a:rPr>
              <a:t> set-asides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CRISI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FY22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FY23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annual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funding)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0300" y="1728000"/>
            <a:ext cx="83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9007" y="1807249"/>
            <a:ext cx="10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4900" y="1910880"/>
            <a:ext cx="313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200" b="1" spc="3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75" baseline="-27777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endParaRPr sz="1800" baseline="-2777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64900" y="2093761"/>
            <a:ext cx="30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048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200" b="1" spc="4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75" baseline="-27777">
                <a:solidFill>
                  <a:srgbClr val="C00000"/>
                </a:solidFill>
                <a:latin typeface="Calibri"/>
                <a:cs typeface="Calibri"/>
              </a:rPr>
              <a:t>T </a:t>
            </a:r>
            <a:r>
              <a:rPr sz="1200" b="1" spc="-5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9078" y="1713356"/>
            <a:ext cx="8494395" cy="785181"/>
          </a:xfrm>
          <a:custGeom>
            <a:avLst/>
            <a:gdLst/>
            <a:ahLst/>
            <a:cxnLst/>
            <a:rect l="l" t="t" r="r" b="b"/>
            <a:pathLst>
              <a:path w="8494395" h="715644">
                <a:moveTo>
                  <a:pt x="0" y="0"/>
                </a:moveTo>
                <a:lnTo>
                  <a:pt x="8494014" y="0"/>
                </a:lnTo>
                <a:lnTo>
                  <a:pt x="8494014" y="715517"/>
                </a:lnTo>
                <a:lnTo>
                  <a:pt x="0" y="7155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870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124716"/>
              </a:lnSpc>
            </a:pPr>
            <a:fld id="{81D60167-4931-47E6-BA6A-407CBD079E47}" type="slidenum">
              <a:rPr spc="-25" dirty="0"/>
              <a:pPr marL="38100">
                <a:lnSpc>
                  <a:spcPct val="124716"/>
                </a:lnSpc>
              </a:pPr>
              <a:t>31</a:t>
            </a:fld>
            <a:endParaRPr lang="en-US" spc="-25"/>
          </a:p>
        </p:txBody>
      </p:sp>
      <p:sp>
        <p:nvSpPr>
          <p:cNvPr id="18" name="TextBox 17"/>
          <p:cNvSpPr txBox="1"/>
          <p:nvPr/>
        </p:nvSpPr>
        <p:spPr>
          <a:xfrm>
            <a:off x="3256498" y="6017237"/>
            <a:ext cx="8284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*$50M provided per year for Restoration &amp; Enhancement grants as a set aside from the $16B provided to Amtrak's National Network account.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99" y="872490"/>
            <a:ext cx="7961422" cy="844393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743" y="6348984"/>
            <a:ext cx="2338578" cy="3108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54637" y="6449517"/>
            <a:ext cx="1612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>
                <a:latin typeface="Calibri"/>
                <a:cs typeface="Calibri"/>
              </a:rPr>
              <a:t>31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3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Consolidated</a:t>
            </a:r>
            <a:r>
              <a:rPr sz="2600" b="0" spc="-5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Rail</a:t>
            </a:r>
            <a:r>
              <a:rPr sz="2600" b="0" spc="-60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Infrastructure</a:t>
            </a:r>
            <a:r>
              <a:rPr sz="2600" b="0" spc="-6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&amp;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Safety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Improvements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000" b="0" spc="-10">
                <a:latin typeface="Calibri"/>
                <a:cs typeface="Calibri"/>
              </a:rPr>
              <a:t>(CRISI)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936" y="1134491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936" y="2399530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757" y="3700924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A6A6A6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757" y="5047590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6498" y="1755081"/>
            <a:ext cx="8590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CRISI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supports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wide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range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projects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improve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safety,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20">
                <a:latin typeface="Calibri"/>
                <a:cs typeface="Calibri"/>
              </a:rPr>
              <a:t>efficiency,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and/or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reliability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intercity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passenger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freight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rail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6498" y="2456121"/>
            <a:ext cx="83794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Eligible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recipients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include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state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local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governments,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Class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II/III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railroads,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Amtrak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and </a:t>
            </a:r>
            <a:r>
              <a:rPr sz="1800">
                <a:latin typeface="Calibri"/>
                <a:cs typeface="Calibri"/>
              </a:rPr>
              <a:t>other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intercity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passenger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rail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operators,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Indian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Tribes,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TRB,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UTCs,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rail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labor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20">
                <a:latin typeface="Calibri"/>
                <a:cs typeface="Calibri"/>
              </a:rPr>
              <a:t>orgs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56498" y="3157161"/>
            <a:ext cx="8246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20%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non-</a:t>
            </a:r>
            <a:r>
              <a:rPr sz="1800">
                <a:latin typeface="Calibri"/>
                <a:cs typeface="Calibri"/>
              </a:rPr>
              <a:t>Federal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match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(preference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for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50%)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at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least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25%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funding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reserved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for </a:t>
            </a:r>
            <a:r>
              <a:rPr sz="1800">
                <a:latin typeface="Calibri"/>
                <a:cs typeface="Calibri"/>
              </a:rPr>
              <a:t>rural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areas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6497" y="3705801"/>
            <a:ext cx="8590281" cy="874598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7815" algn="l"/>
              </a:tabLst>
            </a:pPr>
            <a:r>
              <a:rPr lang="en-US" sz="1800" spc="-25" dirty="0">
                <a:latin typeface="Calibri"/>
                <a:cs typeface="Calibri"/>
              </a:rPr>
              <a:t>Historically </a:t>
            </a:r>
            <a:r>
              <a:rPr sz="1800" spc="-25">
                <a:latin typeface="Calibri"/>
                <a:cs typeface="Calibri"/>
              </a:rPr>
              <a:t>FRA’s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most-oversubscribed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</a:tabLst>
            </a:pPr>
            <a:r>
              <a:rPr sz="1800">
                <a:latin typeface="Calibri"/>
                <a:cs typeface="Calibri"/>
              </a:rPr>
              <a:t>FY23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annual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set-</a:t>
            </a:r>
            <a:r>
              <a:rPr sz="1800">
                <a:latin typeface="Calibri"/>
                <a:cs typeface="Calibri"/>
              </a:rPr>
              <a:t>asides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include</a:t>
            </a:r>
            <a:r>
              <a:rPr lang="en-US" sz="1800" spc="-10" dirty="0">
                <a:latin typeface="Calibri"/>
                <a:cs typeface="Calibri"/>
              </a:rPr>
              <a:t>d:</a:t>
            </a:r>
            <a:r>
              <a:rPr lang="en-US" spc="-10" dirty="0">
                <a:latin typeface="Calibri"/>
                <a:cs typeface="Calibri"/>
              </a:rPr>
              <a:t> 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3698" y="4651169"/>
            <a:ext cx="8133080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dirty="0">
                <a:latin typeface="Calibri"/>
                <a:cs typeface="Calibri"/>
              </a:rPr>
              <a:t>&gt;$</a:t>
            </a:r>
            <a:r>
              <a:rPr sz="1600" dirty="0" err="1">
                <a:latin typeface="Calibri"/>
                <a:cs typeface="Calibri"/>
              </a:rPr>
              <a:t>150M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intercity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passenger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rail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routes</a:t>
            </a:r>
            <a:endParaRPr lang="en-US" sz="16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dirty="0">
                <a:latin typeface="Calibri"/>
                <a:cs typeface="Calibri"/>
              </a:rPr>
              <a:t>&gt;$</a:t>
            </a:r>
            <a:r>
              <a:rPr sz="1600" dirty="0" err="1">
                <a:latin typeface="Calibri"/>
                <a:cs typeface="Calibri"/>
              </a:rPr>
              <a:t>25M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trespass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prevention</a:t>
            </a:r>
            <a:endParaRPr lang="en-US" sz="16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dirty="0">
                <a:latin typeface="Calibri"/>
                <a:cs typeface="Calibri"/>
              </a:rPr>
              <a:t>$</a:t>
            </a:r>
            <a:r>
              <a:rPr sz="1600" dirty="0" err="1">
                <a:latin typeface="Calibri"/>
                <a:cs typeface="Calibri"/>
              </a:rPr>
              <a:t>5M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maglev</a:t>
            </a:r>
            <a:endParaRPr lang="en-US" sz="16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dirty="0">
                <a:latin typeface="Calibri"/>
                <a:cs typeface="Calibri"/>
              </a:rPr>
              <a:t>$</a:t>
            </a:r>
            <a:r>
              <a:rPr sz="1600" dirty="0" err="1">
                <a:latin typeface="Calibri"/>
                <a:cs typeface="Calibri"/>
              </a:rPr>
              <a:t>5M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workforce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development</a:t>
            </a:r>
            <a:endParaRPr lang="en-US" sz="16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sz="1600" dirty="0">
                <a:latin typeface="Calibri"/>
                <a:cs typeface="Calibri"/>
              </a:rPr>
              <a:t>$</a:t>
            </a:r>
            <a:r>
              <a:rPr sz="1600" dirty="0" err="1">
                <a:latin typeface="Calibri"/>
                <a:cs typeface="Calibri"/>
              </a:rPr>
              <a:t>30.4M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congressionally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directed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spending</a:t>
            </a:r>
            <a:endParaRPr lang="en-US" sz="1600" spc="-1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7815" algn="l"/>
              </a:tabLst>
            </a:pPr>
            <a:r>
              <a:rPr lang="en-US" sz="1600" i="1" spc="-10" dirty="0">
                <a:latin typeface="Calibri"/>
                <a:cs typeface="Calibri"/>
              </a:rPr>
              <a:t>Only FY24 set-aside was $98.9M for congressionally directed spending</a:t>
            </a:r>
            <a:endParaRPr lang="en-US" sz="1600" i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9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Federal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State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Partnership</a:t>
            </a:r>
            <a:r>
              <a:rPr sz="2600" b="0" spc="-9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(FSP)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for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Intercity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Passenger</a:t>
            </a:r>
            <a:r>
              <a:rPr sz="2600" b="0" spc="-95">
                <a:latin typeface="Calibri"/>
                <a:cs typeface="Calibri"/>
              </a:rPr>
              <a:t> </a:t>
            </a:r>
            <a:r>
              <a:rPr sz="2600" b="0" spc="-20">
                <a:latin typeface="Calibri"/>
                <a:cs typeface="Calibri"/>
              </a:rPr>
              <a:t>Rail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877" y="1124218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877" y="2431055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818" y="3737892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A6A6A6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818" y="5044729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6169" y="1782991"/>
            <a:ext cx="85147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1" dirty="0">
                <a:latin typeface="Calibri"/>
                <a:cs typeface="Calibri"/>
              </a:rPr>
              <a:t>IIJA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renamed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expanded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Partnership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program,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broadly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intercity </a:t>
            </a:r>
            <a:r>
              <a:rPr sz="1800" dirty="0">
                <a:latin typeface="Calibri"/>
                <a:cs typeface="Calibri"/>
              </a:rPr>
              <a:t>passenger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rail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country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enable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previously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ineligible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planning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development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activities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funded.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6169" y="2620820"/>
            <a:ext cx="7824470" cy="11531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Eligible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recipients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governments,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Amtrak,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Tribes</a:t>
            </a:r>
            <a:endParaRPr sz="1800" dirty="0">
              <a:latin typeface="Calibri"/>
              <a:cs typeface="Calibri"/>
            </a:endParaRPr>
          </a:p>
          <a:p>
            <a:pPr marL="298450" marR="5080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non-</a:t>
            </a:r>
            <a:r>
              <a:rPr sz="1800" dirty="0">
                <a:latin typeface="Calibri"/>
                <a:cs typeface="Calibri"/>
              </a:rPr>
              <a:t>Federal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match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5%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set-</a:t>
            </a:r>
            <a:r>
              <a:rPr sz="1800" dirty="0">
                <a:latin typeface="Calibri"/>
                <a:cs typeface="Calibri"/>
              </a:rPr>
              <a:t>aside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planning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IIJA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Corridor Identification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Development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(Corridor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planning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6169" y="3872687"/>
            <a:ext cx="8697528" cy="185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22987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IIJA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reauthorization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supplemental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advance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appropriations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established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different </a:t>
            </a:r>
            <a:r>
              <a:rPr sz="1800" b="1" dirty="0">
                <a:latin typeface="Calibri"/>
                <a:cs typeface="Calibri"/>
              </a:rPr>
              <a:t>criteria,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processes,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funding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allocations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NEC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vs.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non-</a:t>
            </a:r>
            <a:r>
              <a:rPr sz="1800" b="1" dirty="0">
                <a:latin typeface="Calibri"/>
                <a:cs typeface="Calibri"/>
              </a:rPr>
              <a:t>NEC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projects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</a:t>
            </a:r>
            <a:r>
              <a:rPr sz="1600" b="1" dirty="0">
                <a:latin typeface="Calibri"/>
                <a:cs typeface="Calibri"/>
              </a:rPr>
              <a:t>i.e.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National</a:t>
            </a:r>
            <a:r>
              <a:rPr sz="1800" b="1" spc="-10" dirty="0">
                <a:latin typeface="Calibri"/>
                <a:cs typeface="Calibri"/>
              </a:rPr>
              <a:t>):</a:t>
            </a:r>
            <a:endParaRPr sz="18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1210"/>
              </a:spcBef>
              <a:buFont typeface="Courier New"/>
              <a:buChar char="o"/>
              <a:tabLst>
                <a:tab pos="755650" algn="l"/>
              </a:tabLst>
            </a:pPr>
            <a:r>
              <a:rPr sz="1600" spc="-10" dirty="0">
                <a:latin typeface="Calibri"/>
                <a:cs typeface="Calibri"/>
              </a:rPr>
              <a:t>Supplemental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$</a:t>
            </a:r>
            <a:r>
              <a:rPr sz="1600" dirty="0" err="1">
                <a:latin typeface="Calibri"/>
                <a:cs typeface="Calibri"/>
              </a:rPr>
              <a:t>24B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NEC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$</a:t>
            </a:r>
            <a:r>
              <a:rPr sz="1600" dirty="0" err="1">
                <a:latin typeface="Calibri"/>
                <a:cs typeface="Calibri"/>
              </a:rPr>
              <a:t>12B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National;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annual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authorization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requires </a:t>
            </a:r>
            <a:r>
              <a:rPr sz="1600" dirty="0">
                <a:latin typeface="Calibri"/>
                <a:cs typeface="Calibri"/>
              </a:rPr>
              <a:t>no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45%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funding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each</a:t>
            </a:r>
            <a:endParaRPr sz="1600" dirty="0">
              <a:latin typeface="Calibri"/>
              <a:cs typeface="Calibri"/>
            </a:endParaRPr>
          </a:p>
          <a:p>
            <a:pPr marL="755650" marR="217170" lvl="1" indent="-28575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755650" algn="l"/>
              </a:tabLst>
            </a:pPr>
            <a:r>
              <a:rPr sz="1600" dirty="0">
                <a:latin typeface="Calibri"/>
                <a:cs typeface="Calibri"/>
              </a:rPr>
              <a:t>NEC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selections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driven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NEC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Inventory;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National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selections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will </a:t>
            </a:r>
            <a:r>
              <a:rPr sz="1600" spc="-10" dirty="0">
                <a:latin typeface="Calibri"/>
                <a:cs typeface="Calibri"/>
              </a:rPr>
              <a:t>eventually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preference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projects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developed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through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Corridor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ID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6169" y="5818803"/>
            <a:ext cx="7952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Program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allows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Letters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Phased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Agreements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make </a:t>
            </a:r>
            <a:r>
              <a:rPr sz="1800" spc="-10" dirty="0">
                <a:latin typeface="Calibri"/>
                <a:cs typeface="Calibri"/>
              </a:rPr>
              <a:t>contingent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commitments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efficiently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implement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largescale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870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124716"/>
              </a:lnSpc>
            </a:pPr>
            <a:fld id="{81D60167-4931-47E6-BA6A-407CBD079E47}" type="slidenum">
              <a:rPr spc="-25" dirty="0"/>
              <a:pPr marL="38100">
                <a:lnSpc>
                  <a:spcPct val="124716"/>
                </a:lnSpc>
              </a:pPr>
              <a:t>33</a:t>
            </a:fld>
            <a:endParaRPr lang="en-US" spc="-25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42" y="908825"/>
            <a:ext cx="7973568" cy="83782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9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Federal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State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Partnership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for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Intercity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Passenger</a:t>
            </a:r>
            <a:r>
              <a:rPr sz="2600" b="0" spc="-100">
                <a:latin typeface="Calibri"/>
                <a:cs typeface="Calibri"/>
              </a:rPr>
              <a:t> </a:t>
            </a:r>
            <a:r>
              <a:rPr sz="2600" b="0" spc="-20">
                <a:latin typeface="Calibri"/>
                <a:cs typeface="Calibri"/>
              </a:rPr>
              <a:t>Rail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135" y="1128404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135" y="2438743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076" y="3749082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A6A6A6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076" y="5059421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5227" y="1743725"/>
            <a:ext cx="2395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b="1" dirty="0">
                <a:latin typeface="Calibri"/>
                <a:cs typeface="Calibri"/>
              </a:rPr>
              <a:t>NEC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Project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Purposes: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1368" y="2011446"/>
            <a:ext cx="75895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Major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good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repair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projects</a:t>
            </a:r>
            <a:endParaRPr sz="1800"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Improvement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capacity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performance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(including station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redevelopment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expansion)</a:t>
            </a:r>
            <a:endParaRPr sz="18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latin typeface="Calibri"/>
                <a:cs typeface="Calibri"/>
              </a:rPr>
              <a:t>Programmatic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capital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renewal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backlog</a:t>
            </a:r>
            <a:endParaRPr sz="18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Planning,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engineering,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environmental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prerequisites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6497" y="3491134"/>
            <a:ext cx="2394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b="1" dirty="0">
                <a:latin typeface="Calibri"/>
                <a:cs typeface="Calibri"/>
              </a:rPr>
              <a:t>NEC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Planning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Process: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1368" y="3782761"/>
            <a:ext cx="80352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lang="en-US" sz="1800" dirty="0">
                <a:latin typeface="Calibri"/>
                <a:cs typeface="Calibri"/>
              </a:rPr>
              <a:t>First </a:t>
            </a:r>
            <a:r>
              <a:rPr sz="1800" dirty="0">
                <a:latin typeface="Calibri"/>
                <a:cs typeface="Calibri"/>
              </a:rPr>
              <a:t>NEC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Inventory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published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November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2022</a:t>
            </a:r>
            <a:endParaRPr sz="18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latin typeface="Calibri"/>
                <a:cs typeface="Calibri"/>
              </a:rPr>
              <a:t>Informed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extensive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collaboration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NEC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Commission</a:t>
            </a:r>
            <a:endParaRPr sz="18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Identifies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allocates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projects,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prioritizing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major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backlog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8728" y="4661447"/>
            <a:ext cx="6592430" cy="179108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870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124716"/>
              </a:lnSpc>
            </a:pPr>
            <a:fld id="{81D60167-4931-47E6-BA6A-407CBD079E47}" type="slidenum">
              <a:rPr spc="-25" dirty="0"/>
              <a:pPr marL="38100">
                <a:lnSpc>
                  <a:spcPct val="124716"/>
                </a:lnSpc>
              </a:pPr>
              <a:t>34</a:t>
            </a:fld>
            <a:endParaRPr lang="en-US" spc="-25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368" y="874927"/>
            <a:ext cx="7973568" cy="83782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9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Federal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State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Partnership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for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Intercity</a:t>
            </a:r>
            <a:r>
              <a:rPr sz="2600" b="0" spc="-8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Passenger</a:t>
            </a:r>
            <a:r>
              <a:rPr sz="2600" b="0" spc="-100">
                <a:latin typeface="Calibri"/>
                <a:cs typeface="Calibri"/>
              </a:rPr>
              <a:t> </a:t>
            </a:r>
            <a:r>
              <a:rPr sz="2600" b="0" spc="-20">
                <a:latin typeface="Calibri"/>
                <a:cs typeface="Calibri"/>
              </a:rPr>
              <a:t>Rail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194" y="1124218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194" y="2438743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750" y="3744896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A6A6A6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750" y="5046004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6498" y="1797860"/>
            <a:ext cx="282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b="1">
                <a:latin typeface="Calibri"/>
                <a:cs typeface="Calibri"/>
              </a:rPr>
              <a:t>National</a:t>
            </a:r>
            <a:r>
              <a:rPr sz="1800" b="1" spc="-7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Project</a:t>
            </a:r>
            <a:r>
              <a:rPr sz="1800" b="1" spc="-70">
                <a:latin typeface="Calibri"/>
                <a:cs typeface="Calibri"/>
              </a:rPr>
              <a:t> </a:t>
            </a:r>
            <a:r>
              <a:rPr sz="1800" b="1" spc="-10">
                <a:latin typeface="Calibri"/>
                <a:cs typeface="Calibri"/>
              </a:rPr>
              <a:t>Purposes: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5529" y="2118243"/>
            <a:ext cx="778068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Initiating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intercity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passenger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rail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restored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corridors</a:t>
            </a:r>
            <a:endParaRPr sz="1800" dirty="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latin typeface="Calibri"/>
                <a:cs typeface="Calibri"/>
              </a:rPr>
              <a:t>Improvements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frequencies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trip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existing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State-</a:t>
            </a:r>
            <a:r>
              <a:rPr sz="1800" dirty="0">
                <a:latin typeface="Calibri"/>
                <a:cs typeface="Calibri"/>
              </a:rPr>
              <a:t>Supported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Long</a:t>
            </a:r>
            <a:r>
              <a:rPr lang="en-US" sz="1800" spc="-20" dirty="0">
                <a:latin typeface="Calibri"/>
                <a:cs typeface="Calibri"/>
              </a:rPr>
              <a:t>-</a:t>
            </a:r>
            <a:r>
              <a:rPr sz="1800" dirty="0">
                <a:latin typeface="Calibri"/>
                <a:cs typeface="Calibri"/>
              </a:rPr>
              <a:t>Distance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services</a:t>
            </a:r>
            <a:endParaRPr sz="18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New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improved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stations</a:t>
            </a:r>
            <a:endParaRPr sz="1800" dirty="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Planning,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engineering,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environmental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prerequisites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6498" y="3599222"/>
            <a:ext cx="282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b="1" dirty="0">
                <a:latin typeface="Calibri"/>
                <a:cs typeface="Calibri"/>
              </a:rPr>
              <a:t>National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Planning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Process: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35</a:t>
            </a:fld>
            <a:endParaRPr lang="en-US" spc="-25"/>
          </a:p>
        </p:txBody>
      </p:sp>
      <p:sp>
        <p:nvSpPr>
          <p:cNvPr id="12" name="object 12"/>
          <p:cNvSpPr txBox="1"/>
          <p:nvPr/>
        </p:nvSpPr>
        <p:spPr>
          <a:xfrm>
            <a:off x="3595528" y="3970062"/>
            <a:ext cx="5732145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98450" marR="19431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Corridor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planning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intended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establish</a:t>
            </a:r>
            <a:r>
              <a:rPr sz="1800" spc="-50" dirty="0">
                <a:latin typeface="Calibri"/>
                <a:cs typeface="Calibri"/>
              </a:rPr>
              <a:t> a </a:t>
            </a:r>
            <a:r>
              <a:rPr sz="1800" dirty="0">
                <a:latin typeface="Calibri"/>
                <a:cs typeface="Calibri"/>
              </a:rPr>
              <a:t>pipeline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intercity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passenger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rail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corridors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projects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development</a:t>
            </a:r>
            <a:endParaRPr sz="1800"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Corridor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sponsors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selected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program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partner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prepare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Development </a:t>
            </a:r>
            <a:r>
              <a:rPr sz="1800" dirty="0">
                <a:latin typeface="Calibri"/>
                <a:cs typeface="Calibri"/>
              </a:rPr>
              <a:t>Plan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their </a:t>
            </a:r>
            <a:r>
              <a:rPr sz="1800" dirty="0">
                <a:latin typeface="Calibri"/>
                <a:cs typeface="Calibri"/>
              </a:rPr>
              <a:t>selected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corridor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advance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capital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48" y="893153"/>
            <a:ext cx="7973568" cy="8378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0412">
            <a:off x="9889652" y="3489854"/>
            <a:ext cx="1324255" cy="257030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10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9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9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Railroad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Crossing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Elimination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936" y="1124218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936" y="2457015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597" y="3744000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A6A6A6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936" y="5050195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6498" y="1926197"/>
            <a:ext cx="68662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New</a:t>
            </a:r>
            <a:r>
              <a:rPr sz="1800" spc="-10">
                <a:latin typeface="Calibri"/>
                <a:cs typeface="Calibri"/>
              </a:rPr>
              <a:t> program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under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IIJA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fund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b="1" spc="-20">
                <a:latin typeface="Calibri"/>
                <a:cs typeface="Calibri"/>
              </a:rPr>
              <a:t>highway-</a:t>
            </a:r>
            <a:r>
              <a:rPr sz="1800" b="1">
                <a:latin typeface="Calibri"/>
                <a:cs typeface="Calibri"/>
              </a:rPr>
              <a:t>rail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or</a:t>
            </a:r>
            <a:r>
              <a:rPr sz="1800" b="1" spc="-35">
                <a:latin typeface="Calibri"/>
                <a:cs typeface="Calibri"/>
              </a:rPr>
              <a:t> </a:t>
            </a:r>
            <a:r>
              <a:rPr sz="1800" b="1" spc="-20">
                <a:latin typeface="Calibri"/>
                <a:cs typeface="Calibri"/>
              </a:rPr>
              <a:t>pathway-</a:t>
            </a:r>
            <a:r>
              <a:rPr sz="1800" b="1">
                <a:latin typeface="Calibri"/>
                <a:cs typeface="Calibri"/>
              </a:rPr>
              <a:t>rail</a:t>
            </a:r>
            <a:r>
              <a:rPr sz="1800" b="1" spc="-30">
                <a:latin typeface="Calibri"/>
                <a:cs typeface="Calibri"/>
              </a:rPr>
              <a:t> </a:t>
            </a:r>
            <a:r>
              <a:rPr sz="1800" b="1" spc="-10">
                <a:latin typeface="Calibri"/>
                <a:cs typeface="Calibri"/>
              </a:rPr>
              <a:t>grade </a:t>
            </a:r>
            <a:r>
              <a:rPr sz="1800" b="1">
                <a:latin typeface="Calibri"/>
                <a:cs typeface="Calibri"/>
              </a:rPr>
              <a:t>crossing</a:t>
            </a:r>
            <a:r>
              <a:rPr sz="1800" b="1" spc="-7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improvement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projects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that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focus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on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improving</a:t>
            </a:r>
            <a:r>
              <a:rPr sz="1800" b="1" spc="-6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the</a:t>
            </a:r>
            <a:r>
              <a:rPr sz="1800" b="1" spc="-5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safety</a:t>
            </a:r>
            <a:r>
              <a:rPr sz="1800" b="1" spc="-60">
                <a:latin typeface="Calibri"/>
                <a:cs typeface="Calibri"/>
              </a:rPr>
              <a:t> </a:t>
            </a:r>
            <a:r>
              <a:rPr sz="1800" b="1" spc="-25">
                <a:latin typeface="Calibri"/>
                <a:cs typeface="Calibri"/>
              </a:rPr>
              <a:t>and </a:t>
            </a:r>
            <a:r>
              <a:rPr sz="1800" b="1">
                <a:latin typeface="Calibri"/>
                <a:cs typeface="Calibri"/>
              </a:rPr>
              <a:t>mobility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of</a:t>
            </a:r>
            <a:r>
              <a:rPr sz="1800" b="1" spc="-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people</a:t>
            </a:r>
            <a:r>
              <a:rPr sz="1800" b="1" spc="-1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and</a:t>
            </a:r>
            <a:r>
              <a:rPr sz="1800" b="1" spc="-30">
                <a:latin typeface="Calibri"/>
                <a:cs typeface="Calibri"/>
              </a:rPr>
              <a:t> </a:t>
            </a:r>
            <a:r>
              <a:rPr sz="1800" b="1" spc="-20">
                <a:latin typeface="Calibri"/>
                <a:cs typeface="Calibri"/>
              </a:rPr>
              <a:t>goods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6498" y="2901557"/>
            <a:ext cx="6688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Eligible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recipients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governments,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Tribes, </a:t>
            </a:r>
            <a:r>
              <a:rPr sz="1800" dirty="0">
                <a:latin typeface="Calibri"/>
                <a:cs typeface="Calibri"/>
              </a:rPr>
              <a:t>public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authorities,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MPOs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6498" y="3602597"/>
            <a:ext cx="65906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20%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non-</a:t>
            </a:r>
            <a:r>
              <a:rPr sz="1800">
                <a:latin typeface="Calibri"/>
                <a:cs typeface="Calibri"/>
              </a:rPr>
              <a:t>Federal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match,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minimum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award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$1M,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at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least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20%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of </a:t>
            </a:r>
            <a:r>
              <a:rPr sz="1800">
                <a:latin typeface="Calibri"/>
                <a:cs typeface="Calibri"/>
              </a:rPr>
              <a:t>funding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reserved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for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rural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areas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or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Tribal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lands,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at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least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3%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for </a:t>
            </a:r>
            <a:r>
              <a:rPr sz="1800">
                <a:latin typeface="Calibri"/>
                <a:cs typeface="Calibri"/>
              </a:rPr>
              <a:t>planning,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0.25%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for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safety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information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education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6050" y="2068067"/>
            <a:ext cx="1312163" cy="213512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256498" y="4623475"/>
            <a:ext cx="5978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>
                <a:latin typeface="Calibri"/>
                <a:cs typeface="Calibri"/>
              </a:rPr>
              <a:t>Not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more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than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20%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funds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can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be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awarded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single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36</a:t>
            </a:fld>
            <a:endParaRPr lang="en-US" spc="-25"/>
          </a:p>
        </p:txBody>
      </p:sp>
      <p:sp>
        <p:nvSpPr>
          <p:cNvPr id="13" name="object 13"/>
          <p:cNvSpPr txBox="1"/>
          <p:nvPr/>
        </p:nvSpPr>
        <p:spPr>
          <a:xfrm>
            <a:off x="3256498" y="5050195"/>
            <a:ext cx="8361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b="1" dirty="0">
                <a:latin typeface="Calibri"/>
                <a:cs typeface="Calibri"/>
              </a:rPr>
              <a:t>Program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provides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opportunity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complex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grade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separations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corridor-</a:t>
            </a:r>
            <a:r>
              <a:rPr sz="1800" b="1" dirty="0">
                <a:latin typeface="Calibri"/>
                <a:cs typeface="Calibri"/>
              </a:rPr>
              <a:t>wide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safety </a:t>
            </a:r>
            <a:r>
              <a:rPr sz="1800" b="1" dirty="0">
                <a:latin typeface="Calibri"/>
                <a:cs typeface="Calibri"/>
              </a:rPr>
              <a:t>solutions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difficult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fund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under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Federal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grant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programs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653" y="991253"/>
            <a:ext cx="7974838" cy="8308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3C7C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Accounts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–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 spc="-20">
                <a:latin typeface="Calibri"/>
                <a:cs typeface="Calibri"/>
              </a:rPr>
              <a:t>Restoration</a:t>
            </a:r>
            <a:r>
              <a:rPr sz="2600" b="0" spc="-4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&amp;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Enhancement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Grants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936" y="1124218"/>
            <a:ext cx="16630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Safety</a:t>
            </a:r>
            <a:r>
              <a:rPr sz="2800" b="1" spc="-1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20" dirty="0">
                <a:solidFill>
                  <a:srgbClr val="A6A6A6"/>
                </a:solidFill>
                <a:latin typeface="Calibri"/>
                <a:cs typeface="Calibri"/>
              </a:rPr>
              <a:t>Operations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936" y="2438743"/>
            <a:ext cx="202120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A6A6A6"/>
                </a:solidFill>
                <a:latin typeface="Calibri"/>
                <a:cs typeface="Calibri"/>
              </a:rPr>
              <a:t>Research</a:t>
            </a:r>
            <a:r>
              <a:rPr sz="2800" b="1" spc="-13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A6A6A6"/>
                </a:solidFill>
                <a:latin typeface="Calibri"/>
                <a:cs typeface="Calibri"/>
              </a:rPr>
              <a:t>&amp;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Development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292" y="3753268"/>
            <a:ext cx="11163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A6A6A6"/>
                </a:solidFill>
                <a:latin typeface="Calibri"/>
                <a:cs typeface="Calibri"/>
              </a:rPr>
              <a:t>Amtrak </a:t>
            </a:r>
            <a:r>
              <a:rPr sz="2800" b="1" spc="-10" dirty="0">
                <a:solidFill>
                  <a:srgbClr val="A6A6A6"/>
                </a:solidFill>
                <a:latin typeface="Calibri"/>
                <a:cs typeface="Calibri"/>
              </a:rPr>
              <a:t>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292" y="5067793"/>
            <a:ext cx="199326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Discretionary Grants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6498" y="1888769"/>
            <a:ext cx="8406130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Provides</a:t>
            </a:r>
            <a:r>
              <a:rPr sz="1800" spc="-7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operating</a:t>
            </a:r>
            <a:r>
              <a:rPr sz="1800" b="1" spc="-7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assistance</a:t>
            </a:r>
            <a:r>
              <a:rPr sz="1800" b="1" spc="-6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grants</a:t>
            </a:r>
            <a:r>
              <a:rPr sz="1800" b="1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initiate,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restore,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or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enhance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intercity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passenger </a:t>
            </a:r>
            <a:r>
              <a:rPr sz="1800">
                <a:latin typeface="Calibri"/>
                <a:cs typeface="Calibri"/>
              </a:rPr>
              <a:t>rail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  <a:p>
            <a:pPr marL="298450" marR="506095" indent="-2857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Eligible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recipients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include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state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local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governments,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Amtrak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5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other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intercity </a:t>
            </a:r>
            <a:r>
              <a:rPr sz="1800">
                <a:latin typeface="Calibri"/>
                <a:cs typeface="Calibri"/>
              </a:rPr>
              <a:t>passenger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rail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operators,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Indian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Tribes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6498" y="3290849"/>
            <a:ext cx="8260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10">
                <a:latin typeface="Calibri"/>
                <a:cs typeface="Calibri"/>
              </a:rPr>
              <a:t>Grantees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may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receive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up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to</a:t>
            </a:r>
            <a:r>
              <a:rPr sz="1800" b="1" spc="-3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six</a:t>
            </a:r>
            <a:r>
              <a:rPr sz="1800" b="1" spc="-4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years</a:t>
            </a:r>
            <a:r>
              <a:rPr sz="1800" b="1" spc="-4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of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operating</a:t>
            </a:r>
            <a:r>
              <a:rPr sz="1800" b="1" spc="-40">
                <a:latin typeface="Calibri"/>
                <a:cs typeface="Calibri"/>
              </a:rPr>
              <a:t> </a:t>
            </a:r>
            <a:r>
              <a:rPr sz="1800" b="1" spc="-10">
                <a:latin typeface="Calibri"/>
                <a:cs typeface="Calibri"/>
              </a:rPr>
              <a:t>assistance</a:t>
            </a:r>
            <a:r>
              <a:rPr sz="1800" b="1" spc="-5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for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a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route</a:t>
            </a:r>
            <a:r>
              <a:rPr sz="1800" b="1" spc="-4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and</a:t>
            </a:r>
            <a:r>
              <a:rPr sz="1800" b="1" spc="-3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no</a:t>
            </a:r>
            <a:r>
              <a:rPr sz="1800" b="1" spc="-40">
                <a:latin typeface="Calibri"/>
                <a:cs typeface="Calibri"/>
              </a:rPr>
              <a:t> </a:t>
            </a:r>
            <a:r>
              <a:rPr sz="1800" b="1" spc="-20">
                <a:latin typeface="Calibri"/>
                <a:cs typeface="Calibri"/>
              </a:rPr>
              <a:t>more </a:t>
            </a:r>
            <a:r>
              <a:rPr sz="1800" b="1">
                <a:latin typeface="Calibri"/>
                <a:cs typeface="Calibri"/>
              </a:rPr>
              <a:t>than</a:t>
            </a:r>
            <a:r>
              <a:rPr sz="1800" b="1" spc="-3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six</a:t>
            </a:r>
            <a:r>
              <a:rPr sz="1800" b="1" spc="-3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grants</a:t>
            </a:r>
            <a:r>
              <a:rPr sz="1800" b="1" spc="-3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may</a:t>
            </a:r>
            <a:r>
              <a:rPr sz="1800" b="1" spc="-2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be</a:t>
            </a:r>
            <a:r>
              <a:rPr sz="1800" b="1" spc="-35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active</a:t>
            </a:r>
            <a:r>
              <a:rPr sz="1800" b="1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under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program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simultaneously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6498" y="3991889"/>
            <a:ext cx="8065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>
                <a:latin typeface="Calibri"/>
                <a:cs typeface="Calibri"/>
              </a:rPr>
              <a:t>The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non-</a:t>
            </a:r>
            <a:r>
              <a:rPr sz="1800">
                <a:latin typeface="Calibri"/>
                <a:cs typeface="Calibri"/>
              </a:rPr>
              <a:t>Federal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match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increases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from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10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percent</a:t>
            </a:r>
            <a:r>
              <a:rPr sz="1800" spc="-3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first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year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4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grant</a:t>
            </a:r>
            <a:r>
              <a:rPr sz="1800" spc="-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to</a:t>
            </a:r>
            <a:r>
              <a:rPr sz="1800" spc="-40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70 </a:t>
            </a:r>
            <a:r>
              <a:rPr sz="1800">
                <a:latin typeface="Calibri"/>
                <a:cs typeface="Calibri"/>
              </a:rPr>
              <a:t>percent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in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sixth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final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year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of</a:t>
            </a:r>
            <a:r>
              <a:rPr sz="1800" spc="-3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-2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grant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6498" y="4692929"/>
            <a:ext cx="8168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Calibri"/>
                <a:cs typeface="Calibri"/>
              </a:rPr>
              <a:t>R&amp;E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grants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complement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expanded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intercity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passenger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rail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services</a:t>
            </a:r>
            <a:endParaRPr sz="1800" dirty="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funded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IIJA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offsetting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operating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subsidy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requirements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services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6498" y="5393969"/>
            <a:ext cx="8428438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ridership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revenue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grow,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R&amp;E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support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phased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out </a:t>
            </a:r>
            <a:r>
              <a:rPr sz="1800" b="1" dirty="0">
                <a:latin typeface="Calibri"/>
                <a:cs typeface="Calibri"/>
              </a:rPr>
              <a:t>over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six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years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37</a:t>
            </a:fld>
            <a:endParaRPr lang="en-US" spc="-25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645" y="926946"/>
            <a:ext cx="7973568" cy="8314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56498" y="6011233"/>
            <a:ext cx="8284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*$50M provided per year for Restoration &amp; Enhancement grants as a set aside from the $16B provided to Amtrak's National Network account.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6" y="262890"/>
            <a:ext cx="11561445" cy="928369"/>
          </a:xfrm>
          <a:custGeom>
            <a:avLst/>
            <a:gdLst/>
            <a:ahLst/>
            <a:cxnLst/>
            <a:rect l="l" t="t" r="r" b="b"/>
            <a:pathLst>
              <a:path w="11561445" h="928369">
                <a:moveTo>
                  <a:pt x="11561064" y="0"/>
                </a:moveTo>
                <a:lnTo>
                  <a:pt x="0" y="0"/>
                </a:lnTo>
                <a:lnTo>
                  <a:pt x="0" y="928116"/>
                </a:lnTo>
                <a:lnTo>
                  <a:pt x="11561064" y="928116"/>
                </a:lnTo>
                <a:lnTo>
                  <a:pt x="11561064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058" y="262890"/>
            <a:ext cx="97790" cy="932815"/>
          </a:xfrm>
          <a:custGeom>
            <a:avLst/>
            <a:gdLst/>
            <a:ahLst/>
            <a:cxnLst/>
            <a:rect l="l" t="t" r="r" b="b"/>
            <a:pathLst>
              <a:path w="97790" h="932815">
                <a:moveTo>
                  <a:pt x="97536" y="0"/>
                </a:moveTo>
                <a:lnTo>
                  <a:pt x="0" y="0"/>
                </a:lnTo>
                <a:lnTo>
                  <a:pt x="0" y="932688"/>
                </a:lnTo>
                <a:lnTo>
                  <a:pt x="97536" y="932688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" y="6263640"/>
            <a:ext cx="2337815" cy="533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467335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56123" y="3446237"/>
            <a:ext cx="64992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25">
                <a:latin typeface="Calibri"/>
                <a:cs typeface="Calibri"/>
              </a:rPr>
              <a:t>QUESTIONS?</a:t>
            </a:r>
            <a:endParaRPr sz="9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5555" y="4427215"/>
            <a:ext cx="161544" cy="15849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100">
              <a:lnSpc>
                <a:spcPct val="90702"/>
              </a:lnSpc>
            </a:pPr>
            <a:fld id="{81D60167-4931-47E6-BA6A-407CBD079E47}" type="slidenum">
              <a:rPr spc="-25" dirty="0"/>
              <a:pPr marL="38100">
                <a:lnSpc>
                  <a:spcPct val="90702"/>
                </a:lnSpc>
              </a:pPr>
              <a:t>38</a:t>
            </a:fld>
            <a:endParaRPr lang="en-US" spc="-2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5289">
              <a:lnSpc>
                <a:spcPct val="100000"/>
              </a:lnSpc>
              <a:spcBef>
                <a:spcPts val="100"/>
              </a:spcBef>
            </a:pPr>
            <a:r>
              <a:t>Structure</a:t>
            </a:r>
            <a:r>
              <a:rPr spc="-90"/>
              <a:t> </a:t>
            </a:r>
            <a:r>
              <a:t>and</a:t>
            </a:r>
            <a:r>
              <a:rPr spc="-90"/>
              <a:t> </a:t>
            </a:r>
            <a:r>
              <a:rPr spc="-25"/>
              <a:t>Organization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05410">
              <a:lnSpc>
                <a:spcPct val="90702"/>
              </a:lnSpc>
            </a:pPr>
            <a:fld id="{81D60167-4931-47E6-BA6A-407CBD079E47}" type="slidenum">
              <a:rPr spc="-50" dirty="0"/>
              <a:pPr marL="105410">
                <a:lnSpc>
                  <a:spcPct val="90702"/>
                </a:lnSpc>
              </a:pPr>
              <a:t>4</a:t>
            </a:fld>
            <a:endParaRPr lang="en-US" spc="-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" y="6270497"/>
            <a:ext cx="2328671" cy="5311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>
                <a:latin typeface="Calibri"/>
                <a:cs typeface="Calibri"/>
              </a:rPr>
              <a:t>FRA</a:t>
            </a:r>
            <a:r>
              <a:rPr sz="2600" b="0" spc="-1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Offices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162" y="903103"/>
            <a:ext cx="10441940" cy="741485"/>
          </a:xfrm>
          <a:prstGeom prst="rect">
            <a:avLst/>
          </a:prstGeom>
        </p:spPr>
        <p:txBody>
          <a:bodyPr vert="horz" wrap="square" lIns="0" tIns="53975" rIns="0" bIns="0" rtlCol="0" anchor="t">
            <a:spAutoFit/>
          </a:bodyPr>
          <a:lstStyle/>
          <a:p>
            <a:pPr marL="12700" marR="5080">
              <a:lnSpc>
                <a:spcPct val="93434"/>
              </a:lnSpc>
              <a:spcBef>
                <a:spcPts val="425"/>
              </a:spcBef>
            </a:pPr>
            <a:r>
              <a:rPr sz="2400" b="1">
                <a:latin typeface="Calibri"/>
                <a:cs typeface="Calibri"/>
              </a:rPr>
              <a:t>FRA</a:t>
            </a:r>
            <a:r>
              <a:rPr sz="2400" b="1" spc="-6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is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organized</a:t>
            </a:r>
            <a:r>
              <a:rPr sz="2400" b="1" spc="-6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into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seven</a:t>
            </a:r>
            <a:r>
              <a:rPr sz="2400" b="1" spc="-3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primary</a:t>
            </a:r>
            <a:r>
              <a:rPr sz="2400" b="1" spc="-6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offices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that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collaborate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to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support</a:t>
            </a:r>
            <a:r>
              <a:rPr sz="2400" b="1" spc="-6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our</a:t>
            </a:r>
            <a:r>
              <a:rPr sz="2400" b="1" spc="-6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mission </a:t>
            </a:r>
            <a:r>
              <a:rPr sz="2400" b="1">
                <a:latin typeface="Calibri"/>
                <a:cs typeface="Calibri"/>
              </a:rPr>
              <a:t>and</a:t>
            </a:r>
            <a:r>
              <a:rPr sz="2400" b="1" spc="-6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uphold</a:t>
            </a:r>
            <a:r>
              <a:rPr sz="2400" b="1" spc="-80">
                <a:latin typeface="Calibri"/>
                <a:cs typeface="Calibri"/>
              </a:rPr>
              <a:t> </a:t>
            </a:r>
            <a:r>
              <a:rPr sz="2400" b="1" spc="-20">
                <a:latin typeface="Calibri"/>
                <a:cs typeface="Calibri"/>
              </a:rPr>
              <a:t>DOT’s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strategic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priorities:</a:t>
            </a:r>
            <a:endParaRPr lang="en-US"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8152" y="2151126"/>
            <a:ext cx="7645943" cy="3874007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05410">
              <a:lnSpc>
                <a:spcPct val="90702"/>
              </a:lnSpc>
            </a:pPr>
            <a:fld id="{81D60167-4931-47E6-BA6A-407CBD079E47}" type="slidenum">
              <a:rPr spc="-50" dirty="0"/>
              <a:pPr marL="105410">
                <a:lnSpc>
                  <a:spcPct val="90702"/>
                </a:lnSpc>
              </a:pPr>
              <a:t>5</a:t>
            </a:fld>
            <a:endParaRPr lang="en-US" spc="-50"/>
          </a:p>
        </p:txBody>
      </p:sp>
      <p:sp>
        <p:nvSpPr>
          <p:cNvPr id="18" name="object 18"/>
          <p:cNvSpPr txBox="1"/>
          <p:nvPr/>
        </p:nvSpPr>
        <p:spPr>
          <a:xfrm>
            <a:off x="8865489" y="1713357"/>
            <a:ext cx="2490470" cy="58477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30480" rIns="0" bIns="0" rtlCol="0" anchor="t">
            <a:spAutoFit/>
          </a:bodyPr>
          <a:lstStyle/>
          <a:p>
            <a:pPr marL="295910" marR="186055" indent="-102870">
              <a:spcBef>
                <a:spcPts val="240"/>
              </a:spcBef>
            </a:pP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1,117</a:t>
            </a:r>
            <a:r>
              <a:rPr lang="en-US"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C00000"/>
                </a:solidFill>
                <a:latin typeface="Calibri"/>
                <a:cs typeface="Calibri"/>
              </a:rPr>
              <a:t>employees</a:t>
            </a:r>
            <a:r>
              <a:rPr sz="1800" b="1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1800" b="1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lang="en-US" b="1" spc="-25" dirty="0">
                <a:solidFill>
                  <a:srgbClr val="C00000"/>
                </a:solidFill>
                <a:latin typeface="Calibri"/>
                <a:cs typeface="Calibri"/>
              </a:rPr>
              <a:t>March </a:t>
            </a:r>
            <a:r>
              <a:rPr sz="1800" b="1">
                <a:solidFill>
                  <a:srgbClr val="C00000"/>
                </a:solidFill>
                <a:latin typeface="Calibri"/>
                <a:cs typeface="Calibri"/>
              </a:rPr>
              <a:t>23,</a:t>
            </a:r>
            <a:r>
              <a:rPr sz="1800" b="1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b="1" spc="-20" dirty="0">
                <a:solidFill>
                  <a:srgbClr val="C00000"/>
                </a:solidFill>
                <a:latin typeface="Calibri"/>
                <a:cs typeface="Calibri"/>
              </a:rPr>
              <a:t>2024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" y="6270497"/>
            <a:ext cx="2328671" cy="5311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481542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806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635"/>
              </a:spcBef>
            </a:pPr>
            <a:r>
              <a:rPr sz="2600" b="0" dirty="0">
                <a:latin typeface="Calibri"/>
                <a:cs typeface="Calibri"/>
              </a:rPr>
              <a:t>Who</a:t>
            </a:r>
            <a:r>
              <a:rPr sz="2600" b="0" spc="-75" dirty="0">
                <a:latin typeface="Calibri"/>
                <a:cs typeface="Calibri"/>
              </a:rPr>
              <a:t> </a:t>
            </a:r>
            <a:r>
              <a:rPr sz="2600" b="0" dirty="0">
                <a:latin typeface="Calibri"/>
                <a:cs typeface="Calibri"/>
              </a:rPr>
              <a:t>We</a:t>
            </a:r>
            <a:r>
              <a:rPr sz="2600" b="0" spc="-75" dirty="0">
                <a:latin typeface="Calibri"/>
                <a:cs typeface="Calibri"/>
              </a:rPr>
              <a:t> </a:t>
            </a:r>
            <a:r>
              <a:rPr sz="2600" b="0" spc="-25" dirty="0">
                <a:latin typeface="Calibri"/>
                <a:cs typeface="Calibri"/>
              </a:rPr>
              <a:t>Are</a:t>
            </a:r>
            <a:r>
              <a:rPr lang="en-US" sz="2600" b="0" spc="-25" dirty="0">
                <a:latin typeface="Calibri"/>
                <a:cs typeface="Calibri"/>
              </a:rPr>
              <a:t> - Updated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05410">
              <a:lnSpc>
                <a:spcPct val="90702"/>
              </a:lnSpc>
            </a:pPr>
            <a:fld id="{81D60167-4931-47E6-BA6A-407CBD079E47}" type="slidenum">
              <a:rPr spc="-50" dirty="0"/>
              <a:pPr marL="105410">
                <a:lnSpc>
                  <a:spcPct val="90702"/>
                </a:lnSpc>
              </a:pPr>
              <a:t>6</a:t>
            </a:fld>
            <a:endParaRPr lang="en-US" spc="-50"/>
          </a:p>
        </p:txBody>
      </p:sp>
      <p:sp>
        <p:nvSpPr>
          <p:cNvPr id="78" name="object 78"/>
          <p:cNvSpPr txBox="1"/>
          <p:nvPr/>
        </p:nvSpPr>
        <p:spPr>
          <a:xfrm>
            <a:off x="7911297" y="927738"/>
            <a:ext cx="35407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2023,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FRA’s </a:t>
            </a:r>
            <a:r>
              <a:rPr sz="2400" b="1" spc="-10" dirty="0">
                <a:latin typeface="Calibri"/>
                <a:cs typeface="Calibri"/>
              </a:rPr>
              <a:t>workforce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totaled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1,047 employees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board.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11297" y="2394588"/>
            <a:ext cx="3526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000">
                <a:latin typeface="Calibri"/>
                <a:cs typeface="Calibri"/>
              </a:rPr>
              <a:t>48%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of</a:t>
            </a:r>
            <a:r>
              <a:rPr sz="2000" spc="-35">
                <a:latin typeface="Calibri"/>
                <a:cs typeface="Calibri"/>
              </a:rPr>
              <a:t> </a:t>
            </a:r>
            <a:r>
              <a:rPr sz="2000" spc="-40">
                <a:latin typeface="Calibri"/>
                <a:cs typeface="Calibri"/>
              </a:rPr>
              <a:t>FRA’s</a:t>
            </a:r>
            <a:r>
              <a:rPr sz="2000" spc="-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workforce</a:t>
            </a:r>
            <a:r>
              <a:rPr sz="2000" spc="-2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is</a:t>
            </a:r>
            <a:r>
              <a:rPr sz="2000" spc="-1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in</a:t>
            </a:r>
            <a:r>
              <a:rPr sz="2000" spc="-25">
                <a:latin typeface="Calibri"/>
                <a:cs typeface="Calibri"/>
              </a:rPr>
              <a:t> the </a:t>
            </a:r>
            <a:r>
              <a:rPr sz="2000">
                <a:latin typeface="Calibri"/>
                <a:cs typeface="Calibri"/>
              </a:rPr>
              <a:t>Railroad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Safety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series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(GS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2121)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911297" y="3308988"/>
            <a:ext cx="3846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000">
                <a:latin typeface="Calibri"/>
                <a:cs typeface="Calibri"/>
              </a:rPr>
              <a:t>RRS</a:t>
            </a:r>
            <a:r>
              <a:rPr sz="2000" spc="-7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is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 spc="-35">
                <a:latin typeface="Calibri"/>
                <a:cs typeface="Calibri"/>
              </a:rPr>
              <a:t>FRA’s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largest</a:t>
            </a:r>
            <a:r>
              <a:rPr sz="2000" spc="-5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program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office, </a:t>
            </a:r>
            <a:r>
              <a:rPr sz="2000">
                <a:latin typeface="Calibri"/>
                <a:cs typeface="Calibri"/>
              </a:rPr>
              <a:t>with</a:t>
            </a:r>
            <a:r>
              <a:rPr sz="2000" spc="-2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61%</a:t>
            </a:r>
            <a:r>
              <a:rPr sz="2000" spc="-2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of</a:t>
            </a:r>
            <a:r>
              <a:rPr sz="2000" spc="-2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the</a:t>
            </a:r>
            <a:r>
              <a:rPr sz="2000" spc="-15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workforce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911297" y="4223388"/>
            <a:ext cx="33832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000">
                <a:latin typeface="Calibri"/>
                <a:cs typeface="Calibri"/>
              </a:rPr>
              <a:t>Employees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work</a:t>
            </a:r>
            <a:r>
              <a:rPr sz="2000" spc="-6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in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every</a:t>
            </a:r>
            <a:r>
              <a:rPr sz="2000" spc="-60">
                <a:latin typeface="Calibri"/>
                <a:cs typeface="Calibri"/>
              </a:rPr>
              <a:t> </a:t>
            </a:r>
            <a:r>
              <a:rPr sz="2000" spc="-20">
                <a:latin typeface="Calibri"/>
                <a:cs typeface="Calibri"/>
              </a:rPr>
              <a:t>state </a:t>
            </a:r>
            <a:r>
              <a:rPr sz="2000" spc="-10">
                <a:latin typeface="Calibri"/>
                <a:cs typeface="Calibri"/>
              </a:rPr>
              <a:t>except</a:t>
            </a:r>
            <a:r>
              <a:rPr sz="2000" spc="-5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Alaska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and</a:t>
            </a:r>
            <a:r>
              <a:rPr sz="2000" spc="-7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Hawaii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24883C2-EA1A-EA8B-14DD-243ADB59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1016988"/>
            <a:ext cx="6999167" cy="50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5280">
              <a:lnSpc>
                <a:spcPct val="100000"/>
              </a:lnSpc>
              <a:spcBef>
                <a:spcPts val="100"/>
              </a:spcBef>
            </a:pPr>
            <a:r>
              <a:t>Industry</a:t>
            </a:r>
            <a:r>
              <a:rPr spc="-110"/>
              <a:t> </a:t>
            </a:r>
            <a:r>
              <a:rPr spc="-10"/>
              <a:t>Overview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05410">
              <a:lnSpc>
                <a:spcPct val="90702"/>
              </a:lnSpc>
            </a:pPr>
            <a:fld id="{81D60167-4931-47E6-BA6A-407CBD079E47}" type="slidenum">
              <a:rPr spc="-50" dirty="0"/>
              <a:pPr marL="105410">
                <a:lnSpc>
                  <a:spcPct val="90702"/>
                </a:lnSpc>
              </a:pPr>
              <a:t>7</a:t>
            </a:fld>
            <a:endParaRPr lang="en-US" spc="-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11702"/>
            <a:ext cx="12192000" cy="3146425"/>
            <a:chOff x="0" y="3711702"/>
            <a:chExt cx="12192000" cy="3146425"/>
          </a:xfrm>
        </p:grpSpPr>
        <p:sp>
          <p:nvSpPr>
            <p:cNvPr id="3" name="object 3"/>
            <p:cNvSpPr/>
            <p:nvPr/>
          </p:nvSpPr>
          <p:spPr>
            <a:xfrm>
              <a:off x="0" y="6801612"/>
              <a:ext cx="12192000" cy="56515"/>
            </a:xfrm>
            <a:custGeom>
              <a:avLst/>
              <a:gdLst/>
              <a:ahLst/>
              <a:cxnLst/>
              <a:rect l="l" t="t" r="r" b="b"/>
              <a:pathLst>
                <a:path w="12192000" h="56515">
                  <a:moveTo>
                    <a:pt x="12192000" y="0"/>
                  </a:moveTo>
                  <a:lnTo>
                    <a:pt x="0" y="0"/>
                  </a:lnTo>
                  <a:lnTo>
                    <a:pt x="0" y="56388"/>
                  </a:lnTo>
                  <a:lnTo>
                    <a:pt x="12192000" y="563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1F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357" y="6270498"/>
              <a:ext cx="2328671" cy="531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0631" y="3711702"/>
              <a:ext cx="2183402" cy="2727591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0936" y="262890"/>
            <a:ext cx="11561445" cy="609600"/>
          </a:xfrm>
          <a:prstGeom prst="rect">
            <a:avLst/>
          </a:prstGeom>
          <a:solidFill>
            <a:srgbClr val="001F5B"/>
          </a:solidFill>
        </p:spPr>
        <p:txBody>
          <a:bodyPr vert="horz" wrap="square" lIns="0" tIns="7366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580"/>
              </a:spcBef>
            </a:pP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of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U.S.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Freight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Rail</a:t>
            </a:r>
            <a:r>
              <a:rPr sz="2600" b="0" spc="-65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Network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372" y="1046226"/>
            <a:ext cx="11483020" cy="250469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931016" y="5943396"/>
            <a:ext cx="20694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Class</a:t>
            </a:r>
            <a:r>
              <a:rPr kumimoji="0" sz="2400" b="1" i="1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</a:t>
            </a:r>
            <a:r>
              <a:rPr kumimoji="0" sz="2400" b="1" i="1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1" i="1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Railroads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822454" y="6482854"/>
            <a:ext cx="93345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907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8</a:t>
            </a:r>
            <a:endParaRPr lang="en-US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79443" y="6515405"/>
            <a:ext cx="172085" cy="1795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28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60" normalizeH="0" baseline="0" noProof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Arial"/>
                <a:cs typeface="Arial"/>
              </a:rPr>
              <a:t>11</a:t>
            </a:r>
            <a:endParaRPr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40773" y="4739795"/>
            <a:ext cx="1402010" cy="654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10160" algn="ctr" defTabSz="914400" eaLnBrk="1" fontAlgn="auto" latinLnBrk="0" hangingPunct="1">
              <a:lnSpc>
                <a:spcPct val="101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Class</a:t>
            </a:r>
            <a:r>
              <a:rPr kumimoji="0" sz="2100" b="1" i="1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II</a:t>
            </a:r>
            <a:r>
              <a:rPr kumimoji="0" sz="2100" b="1" i="1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100" b="1" i="1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2100" b="1" i="1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III </a:t>
            </a:r>
            <a:r>
              <a:rPr lang="en-US" sz="2100" b="1" i="1" spc="-10">
                <a:latin typeface="Calibri"/>
                <a:cs typeface="Calibri"/>
              </a:rPr>
              <a:t>R</a:t>
            </a:r>
            <a:r>
              <a:rPr kumimoji="0" sz="2100" b="1" i="1" u="none" strike="noStrike" kern="0" cap="none" spc="-1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ailroads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B4F7D-4CDC-64FB-8AE6-A284AB591BBC}"/>
              </a:ext>
            </a:extLst>
          </p:cNvPr>
          <p:cNvSpPr/>
          <p:nvPr/>
        </p:nvSpPr>
        <p:spPr>
          <a:xfrm>
            <a:off x="5699050" y="1980006"/>
            <a:ext cx="318977" cy="390256"/>
          </a:xfrm>
          <a:prstGeom prst="rect">
            <a:avLst/>
          </a:prstGeom>
          <a:solidFill>
            <a:srgbClr val="E6E7E8"/>
          </a:solidFill>
          <a:ln>
            <a:solidFill>
              <a:srgbClr val="E6E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D195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pic>
        <p:nvPicPr>
          <p:cNvPr id="10" name="object 9">
            <a:extLst>
              <a:ext uri="{FF2B5EF4-FFF2-40B4-BE49-F238E27FC236}">
                <a16:creationId xmlns:a16="http://schemas.microsoft.com/office/drawing/2014/main" id="{3AE6CF8E-C44E-89FA-1E6A-A1E33D47B32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384" y="4308727"/>
            <a:ext cx="1524000" cy="304800"/>
          </a:xfrm>
          <a:prstGeom prst="rect">
            <a:avLst/>
          </a:prstGeom>
        </p:spPr>
      </p:pic>
      <p:pic>
        <p:nvPicPr>
          <p:cNvPr id="21" name="object 10">
            <a:extLst>
              <a:ext uri="{FF2B5EF4-FFF2-40B4-BE49-F238E27FC236}">
                <a16:creationId xmlns:a16="http://schemas.microsoft.com/office/drawing/2014/main" id="{3600286A-D732-F89D-0139-537795AD49C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6164" y="4189859"/>
            <a:ext cx="1054607" cy="440674"/>
          </a:xfrm>
          <a:prstGeom prst="rect">
            <a:avLst/>
          </a:prstGeom>
        </p:spPr>
      </p:pic>
      <p:pic>
        <p:nvPicPr>
          <p:cNvPr id="22" name="object 12">
            <a:extLst>
              <a:ext uri="{FF2B5EF4-FFF2-40B4-BE49-F238E27FC236}">
                <a16:creationId xmlns:a16="http://schemas.microsoft.com/office/drawing/2014/main" id="{EA4790A3-27FD-2B28-DD89-4539E890CE4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24594" y="4169696"/>
            <a:ext cx="1052575" cy="480999"/>
          </a:xfrm>
          <a:prstGeom prst="rect">
            <a:avLst/>
          </a:prstGeom>
        </p:spPr>
      </p:pic>
      <p:pic>
        <p:nvPicPr>
          <p:cNvPr id="23" name="object 13">
            <a:extLst>
              <a:ext uri="{FF2B5EF4-FFF2-40B4-BE49-F238E27FC236}">
                <a16:creationId xmlns:a16="http://schemas.microsoft.com/office/drawing/2014/main" id="{DBB7DA7B-6755-0C7D-E60C-19EB46E18D2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29109" y="5277973"/>
            <a:ext cx="1603813" cy="424149"/>
          </a:xfrm>
          <a:prstGeom prst="rect">
            <a:avLst/>
          </a:prstGeom>
        </p:spPr>
      </p:pic>
      <p:pic>
        <p:nvPicPr>
          <p:cNvPr id="24" name="object 14">
            <a:extLst>
              <a:ext uri="{FF2B5EF4-FFF2-40B4-BE49-F238E27FC236}">
                <a16:creationId xmlns:a16="http://schemas.microsoft.com/office/drawing/2014/main" id="{0D5D397D-BF0A-0D5C-A394-C2364F8B7DA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56681" y="5048459"/>
            <a:ext cx="695281" cy="755158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47EF3F9C-510F-6701-93B6-14103829E1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79" y="3962400"/>
            <a:ext cx="857990" cy="8955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6" y="262890"/>
            <a:ext cx="11561445" cy="609600"/>
          </a:xfrm>
          <a:custGeom>
            <a:avLst/>
            <a:gdLst/>
            <a:ahLst/>
            <a:cxnLst/>
            <a:rect l="l" t="t" r="r" b="b"/>
            <a:pathLst>
              <a:path w="11561445" h="609600">
                <a:moveTo>
                  <a:pt x="11561064" y="0"/>
                </a:moveTo>
                <a:lnTo>
                  <a:pt x="0" y="0"/>
                </a:lnTo>
                <a:lnTo>
                  <a:pt x="0" y="609599"/>
                </a:lnTo>
                <a:lnTo>
                  <a:pt x="11561064" y="609599"/>
                </a:lnTo>
                <a:lnTo>
                  <a:pt x="11561064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01611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8"/>
                </a:lnTo>
                <a:lnTo>
                  <a:pt x="12192000" y="5638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058" y="262890"/>
            <a:ext cx="97790" cy="609600"/>
          </a:xfrm>
          <a:custGeom>
            <a:avLst/>
            <a:gdLst/>
            <a:ahLst/>
            <a:cxnLst/>
            <a:rect l="l" t="t" r="r" b="b"/>
            <a:pathLst>
              <a:path w="97790" h="609600">
                <a:moveTo>
                  <a:pt x="97536" y="0"/>
                </a:moveTo>
                <a:lnTo>
                  <a:pt x="0" y="0"/>
                </a:lnTo>
                <a:lnTo>
                  <a:pt x="0" y="609600"/>
                </a:lnTo>
                <a:lnTo>
                  <a:pt x="97536" y="609600"/>
                </a:lnTo>
                <a:lnTo>
                  <a:pt x="97536" y="0"/>
                </a:lnTo>
                <a:close/>
              </a:path>
            </a:pathLst>
          </a:custGeom>
          <a:solidFill>
            <a:srgbClr val="001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30935" y="2791205"/>
            <a:ext cx="6103111" cy="3735430"/>
            <a:chOff x="197357" y="2791205"/>
            <a:chExt cx="6536690" cy="40106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357" y="6270497"/>
              <a:ext cx="2328671" cy="531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796" y="2791205"/>
              <a:ext cx="6460985" cy="366521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7102" y="331365"/>
            <a:ext cx="59226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>
                <a:latin typeface="Calibri"/>
                <a:cs typeface="Calibri"/>
              </a:rPr>
              <a:t>Overview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of</a:t>
            </a:r>
            <a:r>
              <a:rPr sz="2600" b="0" spc="-8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Amtrak</a:t>
            </a:r>
            <a:r>
              <a:rPr sz="2600" b="0" spc="-75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Passenger</a:t>
            </a:r>
            <a:r>
              <a:rPr sz="2600" b="0" spc="-100">
                <a:latin typeface="Calibri"/>
                <a:cs typeface="Calibri"/>
              </a:rPr>
              <a:t> </a:t>
            </a:r>
            <a:r>
              <a:rPr sz="2600" b="0">
                <a:latin typeface="Calibri"/>
                <a:cs typeface="Calibri"/>
              </a:rPr>
              <a:t>Rail</a:t>
            </a:r>
            <a:r>
              <a:rPr sz="2600" b="0" spc="-70">
                <a:latin typeface="Calibri"/>
                <a:cs typeface="Calibri"/>
              </a:rPr>
              <a:t> </a:t>
            </a:r>
            <a:r>
              <a:rPr sz="2600" b="0" spc="-10">
                <a:latin typeface="Calibri"/>
                <a:cs typeface="Calibri"/>
              </a:rPr>
              <a:t>Network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0000" y="2664809"/>
            <a:ext cx="19056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>
                <a:solidFill>
                  <a:srgbClr val="03507B"/>
                </a:solidFill>
                <a:latin typeface="Arial"/>
                <a:cs typeface="Arial"/>
              </a:rPr>
              <a:t>Amtrak’s</a:t>
            </a:r>
            <a:r>
              <a:rPr sz="1400" b="1" spc="-60">
                <a:solidFill>
                  <a:srgbClr val="03507B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3507B"/>
                </a:solidFill>
                <a:latin typeface="Arial"/>
                <a:cs typeface="Arial"/>
              </a:rPr>
              <a:t>Rail</a:t>
            </a:r>
            <a:r>
              <a:rPr sz="1400" b="1" spc="-55">
                <a:solidFill>
                  <a:srgbClr val="03507B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03507B"/>
                </a:solidFill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0500" y="2948178"/>
            <a:ext cx="3916679" cy="278739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903226" y="5330952"/>
            <a:ext cx="723900" cy="570865"/>
            <a:chOff x="5903226" y="5330952"/>
            <a:chExt cx="723900" cy="57086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3226" y="5572506"/>
              <a:ext cx="695672" cy="3291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6074" y="5470398"/>
              <a:ext cx="701039" cy="1455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3506" y="5330952"/>
              <a:ext cx="650748" cy="14630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581902" y="5320581"/>
            <a:ext cx="996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i="1">
                <a:latin typeface="Arial"/>
                <a:cs typeface="Arial"/>
              </a:rPr>
              <a:t>Northeast</a:t>
            </a:r>
            <a:r>
              <a:rPr sz="900" i="1" spc="-25">
                <a:latin typeface="Arial"/>
                <a:cs typeface="Arial"/>
              </a:rPr>
              <a:t> </a:t>
            </a:r>
            <a:r>
              <a:rPr sz="900" i="1" spc="-10">
                <a:latin typeface="Arial"/>
                <a:cs typeface="Arial"/>
              </a:rPr>
              <a:t>Corridor </a:t>
            </a:r>
            <a:r>
              <a:rPr sz="900" i="1">
                <a:latin typeface="Arial"/>
                <a:cs typeface="Arial"/>
              </a:rPr>
              <a:t>State</a:t>
            </a:r>
            <a:r>
              <a:rPr sz="900" i="1" spc="-25">
                <a:latin typeface="Arial"/>
                <a:cs typeface="Arial"/>
              </a:rPr>
              <a:t> </a:t>
            </a:r>
            <a:r>
              <a:rPr sz="900" i="1" spc="-10">
                <a:latin typeface="Arial"/>
                <a:cs typeface="Arial"/>
              </a:rPr>
              <a:t>Supported </a:t>
            </a:r>
            <a:r>
              <a:rPr sz="900" i="1">
                <a:latin typeface="Arial"/>
                <a:cs typeface="Arial"/>
              </a:rPr>
              <a:t>Long</a:t>
            </a:r>
            <a:r>
              <a:rPr sz="900" i="1" spc="-20">
                <a:latin typeface="Arial"/>
                <a:cs typeface="Arial"/>
              </a:rPr>
              <a:t> </a:t>
            </a:r>
            <a:r>
              <a:rPr sz="900" i="1" spc="-10">
                <a:latin typeface="Arial"/>
                <a:cs typeface="Arial"/>
              </a:rPr>
              <a:t>Distance </a:t>
            </a:r>
            <a:r>
              <a:rPr sz="900" i="1">
                <a:latin typeface="Arial"/>
                <a:cs typeface="Arial"/>
              </a:rPr>
              <a:t>Suspended</a:t>
            </a:r>
            <a:r>
              <a:rPr sz="900" i="1" spc="-25">
                <a:latin typeface="Arial"/>
                <a:cs typeface="Arial"/>
              </a:rPr>
              <a:t> </a:t>
            </a:r>
            <a:r>
              <a:rPr sz="900" i="1" spc="-10">
                <a:latin typeface="Arial"/>
                <a:cs typeface="Arial"/>
              </a:rPr>
              <a:t>service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1790" y="1154426"/>
            <a:ext cx="11035665" cy="1353185"/>
            <a:chOff x="651790" y="1154426"/>
            <a:chExt cx="11035665" cy="135318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29213" y="2362115"/>
              <a:ext cx="139337" cy="1068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85098" y="2379060"/>
              <a:ext cx="134144" cy="12812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04042" y="2379060"/>
              <a:ext cx="134144" cy="12812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73750" y="2353027"/>
              <a:ext cx="476250" cy="73660"/>
            </a:xfrm>
            <a:custGeom>
              <a:avLst/>
              <a:gdLst/>
              <a:ahLst/>
              <a:cxnLst/>
              <a:rect l="l" t="t" r="r" b="b"/>
              <a:pathLst>
                <a:path w="476250" h="73660">
                  <a:moveTo>
                    <a:pt x="475781" y="73153"/>
                  </a:moveTo>
                  <a:lnTo>
                    <a:pt x="0" y="73153"/>
                  </a:lnTo>
                  <a:lnTo>
                    <a:pt x="0" y="0"/>
                  </a:lnTo>
                  <a:lnTo>
                    <a:pt x="475781" y="0"/>
                  </a:lnTo>
                  <a:lnTo>
                    <a:pt x="475781" y="73153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55711" y="2417088"/>
              <a:ext cx="105410" cy="33655"/>
            </a:xfrm>
            <a:custGeom>
              <a:avLst/>
              <a:gdLst/>
              <a:ahLst/>
              <a:cxnLst/>
              <a:rect l="l" t="t" r="r" b="b"/>
              <a:pathLst>
                <a:path w="105409" h="33655">
                  <a:moveTo>
                    <a:pt x="105368" y="33477"/>
                  </a:moveTo>
                  <a:lnTo>
                    <a:pt x="0" y="33477"/>
                  </a:lnTo>
                  <a:lnTo>
                    <a:pt x="0" y="0"/>
                  </a:lnTo>
                  <a:lnTo>
                    <a:pt x="105368" y="0"/>
                  </a:lnTo>
                  <a:lnTo>
                    <a:pt x="105368" y="33477"/>
                  </a:lnTo>
                  <a:close/>
                </a:path>
              </a:pathLst>
            </a:custGeom>
            <a:solidFill>
              <a:srgbClr val="464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54616" y="2229240"/>
              <a:ext cx="3032760" cy="240029"/>
            </a:xfrm>
            <a:custGeom>
              <a:avLst/>
              <a:gdLst/>
              <a:ahLst/>
              <a:cxnLst/>
              <a:rect l="l" t="t" r="r" b="b"/>
              <a:pathLst>
                <a:path w="3032759" h="240030">
                  <a:moveTo>
                    <a:pt x="3016745" y="239919"/>
                  </a:moveTo>
                  <a:lnTo>
                    <a:pt x="2999219" y="239919"/>
                  </a:lnTo>
                  <a:lnTo>
                    <a:pt x="2999392" y="191947"/>
                  </a:lnTo>
                  <a:lnTo>
                    <a:pt x="2992485" y="166895"/>
                  </a:lnTo>
                  <a:lnTo>
                    <a:pt x="2972231" y="156604"/>
                  </a:lnTo>
                  <a:lnTo>
                    <a:pt x="2932363" y="152920"/>
                  </a:lnTo>
                  <a:lnTo>
                    <a:pt x="2883033" y="151887"/>
                  </a:lnTo>
                  <a:lnTo>
                    <a:pt x="2884114" y="133082"/>
                  </a:lnTo>
                  <a:lnTo>
                    <a:pt x="2418285" y="133082"/>
                  </a:lnTo>
                  <a:lnTo>
                    <a:pt x="2418285" y="194870"/>
                  </a:lnTo>
                  <a:lnTo>
                    <a:pt x="2333904" y="194870"/>
                  </a:lnTo>
                  <a:lnTo>
                    <a:pt x="2281328" y="133082"/>
                  </a:lnTo>
                  <a:lnTo>
                    <a:pt x="2235243" y="133082"/>
                  </a:lnTo>
                  <a:lnTo>
                    <a:pt x="2235243" y="208508"/>
                  </a:lnTo>
                  <a:lnTo>
                    <a:pt x="935119" y="208508"/>
                  </a:lnTo>
                  <a:lnTo>
                    <a:pt x="935119" y="141554"/>
                  </a:lnTo>
                  <a:lnTo>
                    <a:pt x="900068" y="139488"/>
                  </a:lnTo>
                  <a:lnTo>
                    <a:pt x="808114" y="209542"/>
                  </a:lnTo>
                  <a:lnTo>
                    <a:pt x="785180" y="209542"/>
                  </a:lnTo>
                  <a:lnTo>
                    <a:pt x="785180" y="128949"/>
                  </a:lnTo>
                  <a:lnTo>
                    <a:pt x="319134" y="128949"/>
                  </a:lnTo>
                  <a:lnTo>
                    <a:pt x="319134" y="201276"/>
                  </a:lnTo>
                  <a:lnTo>
                    <a:pt x="257687" y="201276"/>
                  </a:lnTo>
                  <a:lnTo>
                    <a:pt x="257687" y="217601"/>
                  </a:lnTo>
                  <a:lnTo>
                    <a:pt x="162272" y="217601"/>
                  </a:lnTo>
                  <a:lnTo>
                    <a:pt x="162272" y="179991"/>
                  </a:lnTo>
                  <a:lnTo>
                    <a:pt x="0" y="179991"/>
                  </a:lnTo>
                  <a:lnTo>
                    <a:pt x="0" y="88859"/>
                  </a:lnTo>
                  <a:lnTo>
                    <a:pt x="155781" y="88859"/>
                  </a:lnTo>
                  <a:lnTo>
                    <a:pt x="155781" y="74187"/>
                  </a:lnTo>
                  <a:lnTo>
                    <a:pt x="122894" y="42776"/>
                  </a:lnTo>
                  <a:lnTo>
                    <a:pt x="122894" y="3099"/>
                  </a:lnTo>
                  <a:lnTo>
                    <a:pt x="170061" y="3099"/>
                  </a:lnTo>
                  <a:lnTo>
                    <a:pt x="170061" y="17771"/>
                  </a:lnTo>
                  <a:lnTo>
                    <a:pt x="250115" y="17771"/>
                  </a:lnTo>
                  <a:lnTo>
                    <a:pt x="268722" y="0"/>
                  </a:lnTo>
                  <a:lnTo>
                    <a:pt x="2910727" y="0"/>
                  </a:lnTo>
                  <a:lnTo>
                    <a:pt x="3026914" y="4546"/>
                  </a:lnTo>
                  <a:lnTo>
                    <a:pt x="3029077" y="29344"/>
                  </a:lnTo>
                  <a:lnTo>
                    <a:pt x="3032323" y="102497"/>
                  </a:lnTo>
                  <a:lnTo>
                    <a:pt x="3016745" y="239919"/>
                  </a:lnTo>
                  <a:close/>
                </a:path>
              </a:pathLst>
            </a:custGeom>
            <a:solidFill>
              <a:srgbClr val="232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84461" y="2379060"/>
              <a:ext cx="134144" cy="1281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03624" y="2379060"/>
              <a:ext cx="134144" cy="12812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073118" y="2353027"/>
              <a:ext cx="476250" cy="73660"/>
            </a:xfrm>
            <a:custGeom>
              <a:avLst/>
              <a:gdLst/>
              <a:ahLst/>
              <a:cxnLst/>
              <a:rect l="l" t="t" r="r" b="b"/>
              <a:pathLst>
                <a:path w="476250" h="73660">
                  <a:moveTo>
                    <a:pt x="475781" y="73153"/>
                  </a:moveTo>
                  <a:lnTo>
                    <a:pt x="0" y="73153"/>
                  </a:lnTo>
                  <a:lnTo>
                    <a:pt x="0" y="0"/>
                  </a:lnTo>
                  <a:lnTo>
                    <a:pt x="475781" y="0"/>
                  </a:lnTo>
                  <a:lnTo>
                    <a:pt x="475781" y="73153"/>
                  </a:lnTo>
                  <a:close/>
                </a:path>
              </a:pathLst>
            </a:custGeom>
            <a:solidFill>
              <a:srgbClr val="898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255295" y="2417088"/>
              <a:ext cx="105410" cy="33655"/>
            </a:xfrm>
            <a:custGeom>
              <a:avLst/>
              <a:gdLst/>
              <a:ahLst/>
              <a:cxnLst/>
              <a:rect l="l" t="t" r="r" b="b"/>
              <a:pathLst>
                <a:path w="105409" h="33655">
                  <a:moveTo>
                    <a:pt x="105368" y="33477"/>
                  </a:moveTo>
                  <a:lnTo>
                    <a:pt x="0" y="33477"/>
                  </a:lnTo>
                  <a:lnTo>
                    <a:pt x="0" y="0"/>
                  </a:lnTo>
                  <a:lnTo>
                    <a:pt x="105368" y="0"/>
                  </a:lnTo>
                  <a:lnTo>
                    <a:pt x="105368" y="33477"/>
                  </a:lnTo>
                  <a:close/>
                </a:path>
              </a:pathLst>
            </a:custGeom>
            <a:solidFill>
              <a:srgbClr val="464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0787" y="2239911"/>
              <a:ext cx="6322060" cy="96520"/>
            </a:xfrm>
            <a:custGeom>
              <a:avLst/>
              <a:gdLst/>
              <a:ahLst/>
              <a:cxnLst/>
              <a:rect l="l" t="t" r="r" b="b"/>
              <a:pathLst>
                <a:path w="6322059" h="96519">
                  <a:moveTo>
                    <a:pt x="248818" y="0"/>
                  </a:moveTo>
                  <a:lnTo>
                    <a:pt x="0" y="0"/>
                  </a:lnTo>
                  <a:lnTo>
                    <a:pt x="0" y="96507"/>
                  </a:lnTo>
                  <a:lnTo>
                    <a:pt x="248818" y="96507"/>
                  </a:lnTo>
                  <a:lnTo>
                    <a:pt x="248818" y="0"/>
                  </a:lnTo>
                  <a:close/>
                </a:path>
                <a:path w="6322059" h="96519">
                  <a:moveTo>
                    <a:pt x="2277783" y="0"/>
                  </a:moveTo>
                  <a:lnTo>
                    <a:pt x="2028964" y="0"/>
                  </a:lnTo>
                  <a:lnTo>
                    <a:pt x="2028964" y="96507"/>
                  </a:lnTo>
                  <a:lnTo>
                    <a:pt x="2277783" y="96507"/>
                  </a:lnTo>
                  <a:lnTo>
                    <a:pt x="2277783" y="0"/>
                  </a:lnTo>
                  <a:close/>
                </a:path>
                <a:path w="6322059" h="96519">
                  <a:moveTo>
                    <a:pt x="4325175" y="0"/>
                  </a:moveTo>
                  <a:lnTo>
                    <a:pt x="4076357" y="0"/>
                  </a:lnTo>
                  <a:lnTo>
                    <a:pt x="4076357" y="96507"/>
                  </a:lnTo>
                  <a:lnTo>
                    <a:pt x="4325175" y="96507"/>
                  </a:lnTo>
                  <a:lnTo>
                    <a:pt x="4325175" y="0"/>
                  </a:lnTo>
                  <a:close/>
                </a:path>
                <a:path w="6322059" h="96519">
                  <a:moveTo>
                    <a:pt x="6321438" y="0"/>
                  </a:moveTo>
                  <a:lnTo>
                    <a:pt x="6072632" y="0"/>
                  </a:lnTo>
                  <a:lnTo>
                    <a:pt x="6072632" y="96507"/>
                  </a:lnTo>
                  <a:lnTo>
                    <a:pt x="6321438" y="96507"/>
                  </a:lnTo>
                  <a:lnTo>
                    <a:pt x="6321438" y="0"/>
                  </a:lnTo>
                  <a:close/>
                </a:path>
              </a:pathLst>
            </a:custGeom>
            <a:solidFill>
              <a:srgbClr val="232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13562" y="1759324"/>
              <a:ext cx="2213610" cy="481330"/>
            </a:xfrm>
            <a:custGeom>
              <a:avLst/>
              <a:gdLst/>
              <a:ahLst/>
              <a:cxnLst/>
              <a:rect l="l" t="t" r="r" b="b"/>
              <a:pathLst>
                <a:path w="2213609" h="481330">
                  <a:moveTo>
                    <a:pt x="0" y="481079"/>
                  </a:moveTo>
                  <a:lnTo>
                    <a:pt x="2213607" y="481079"/>
                  </a:lnTo>
                  <a:lnTo>
                    <a:pt x="2213607" y="0"/>
                  </a:lnTo>
                  <a:lnTo>
                    <a:pt x="0" y="0"/>
                  </a:lnTo>
                  <a:lnTo>
                    <a:pt x="0" y="481079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286236" y="1939522"/>
              <a:ext cx="335280" cy="297180"/>
            </a:xfrm>
            <a:custGeom>
              <a:avLst/>
              <a:gdLst/>
              <a:ahLst/>
              <a:cxnLst/>
              <a:rect l="l" t="t" r="r" b="b"/>
              <a:pathLst>
                <a:path w="335279" h="297180">
                  <a:moveTo>
                    <a:pt x="334713" y="296954"/>
                  </a:moveTo>
                  <a:lnTo>
                    <a:pt x="0" y="296954"/>
                  </a:lnTo>
                  <a:lnTo>
                    <a:pt x="0" y="0"/>
                  </a:lnTo>
                  <a:lnTo>
                    <a:pt x="334713" y="0"/>
                  </a:lnTo>
                  <a:lnTo>
                    <a:pt x="334713" y="296954"/>
                  </a:lnTo>
                  <a:close/>
                </a:path>
              </a:pathLst>
            </a:custGeom>
            <a:solidFill>
              <a:srgbClr val="009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620733" y="1880829"/>
              <a:ext cx="66675" cy="356235"/>
            </a:xfrm>
            <a:custGeom>
              <a:avLst/>
              <a:gdLst/>
              <a:ahLst/>
              <a:cxnLst/>
              <a:rect l="l" t="t" r="r" b="b"/>
              <a:pathLst>
                <a:path w="66675" h="356235">
                  <a:moveTo>
                    <a:pt x="29858" y="355643"/>
                  </a:moveTo>
                  <a:lnTo>
                    <a:pt x="0" y="355643"/>
                  </a:lnTo>
                  <a:lnTo>
                    <a:pt x="0" y="58688"/>
                  </a:lnTo>
                  <a:lnTo>
                    <a:pt x="66206" y="0"/>
                  </a:lnTo>
                  <a:lnTo>
                    <a:pt x="62312" y="187430"/>
                  </a:lnTo>
                  <a:lnTo>
                    <a:pt x="29858" y="187430"/>
                  </a:lnTo>
                  <a:lnTo>
                    <a:pt x="29858" y="355643"/>
                  </a:lnTo>
                  <a:close/>
                </a:path>
              </a:pathLst>
            </a:custGeom>
            <a:solidFill>
              <a:srgbClr val="063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651024" y="2067851"/>
              <a:ext cx="32384" cy="169545"/>
            </a:xfrm>
            <a:custGeom>
              <a:avLst/>
              <a:gdLst/>
              <a:ahLst/>
              <a:cxnLst/>
              <a:rect l="l" t="t" r="r" b="b"/>
              <a:pathLst>
                <a:path w="32384" h="169544">
                  <a:moveTo>
                    <a:pt x="32238" y="169452"/>
                  </a:moveTo>
                  <a:lnTo>
                    <a:pt x="0" y="169452"/>
                  </a:lnTo>
                  <a:lnTo>
                    <a:pt x="0" y="0"/>
                  </a:lnTo>
                  <a:lnTo>
                    <a:pt x="32238" y="0"/>
                  </a:lnTo>
                  <a:lnTo>
                    <a:pt x="32238" y="169452"/>
                  </a:lnTo>
                  <a:close/>
                </a:path>
              </a:pathLst>
            </a:custGeom>
            <a:solidFill>
              <a:srgbClr val="CCC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40247" y="1880829"/>
              <a:ext cx="147320" cy="59055"/>
            </a:xfrm>
            <a:custGeom>
              <a:avLst/>
              <a:gdLst/>
              <a:ahLst/>
              <a:cxnLst/>
              <a:rect l="l" t="t" r="r" b="b"/>
              <a:pathLst>
                <a:path w="147320" h="59055">
                  <a:moveTo>
                    <a:pt x="80486" y="58688"/>
                  </a:moveTo>
                  <a:lnTo>
                    <a:pt x="0" y="58068"/>
                  </a:lnTo>
                  <a:lnTo>
                    <a:pt x="67937" y="619"/>
                  </a:lnTo>
                  <a:lnTo>
                    <a:pt x="146693" y="0"/>
                  </a:lnTo>
                  <a:lnTo>
                    <a:pt x="80486" y="58688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483343" y="1809539"/>
              <a:ext cx="19050" cy="130810"/>
            </a:xfrm>
            <a:custGeom>
              <a:avLst/>
              <a:gdLst/>
              <a:ahLst/>
              <a:cxnLst/>
              <a:rect l="l" t="t" r="r" b="b"/>
              <a:pathLst>
                <a:path w="19050" h="130810">
                  <a:moveTo>
                    <a:pt x="0" y="130395"/>
                  </a:moveTo>
                  <a:lnTo>
                    <a:pt x="18607" y="130395"/>
                  </a:lnTo>
                  <a:lnTo>
                    <a:pt x="18607" y="0"/>
                  </a:lnTo>
                  <a:lnTo>
                    <a:pt x="0" y="0"/>
                  </a:lnTo>
                  <a:lnTo>
                    <a:pt x="0" y="130395"/>
                  </a:lnTo>
                  <a:close/>
                </a:path>
              </a:pathLst>
            </a:custGeom>
            <a:solidFill>
              <a:srgbClr val="D7DE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86901" y="1808924"/>
              <a:ext cx="2396490" cy="177165"/>
            </a:xfrm>
            <a:custGeom>
              <a:avLst/>
              <a:gdLst/>
              <a:ahLst/>
              <a:cxnLst/>
              <a:rect l="l" t="t" r="r" b="b"/>
              <a:pathLst>
                <a:path w="2396490" h="177164">
                  <a:moveTo>
                    <a:pt x="240385" y="45046"/>
                  </a:moveTo>
                  <a:lnTo>
                    <a:pt x="0" y="45046"/>
                  </a:lnTo>
                  <a:lnTo>
                    <a:pt x="0" y="176682"/>
                  </a:lnTo>
                  <a:lnTo>
                    <a:pt x="240385" y="176682"/>
                  </a:lnTo>
                  <a:lnTo>
                    <a:pt x="240385" y="45046"/>
                  </a:lnTo>
                  <a:close/>
                </a:path>
                <a:path w="2396490" h="177164">
                  <a:moveTo>
                    <a:pt x="500443" y="45046"/>
                  </a:moveTo>
                  <a:lnTo>
                    <a:pt x="260070" y="45046"/>
                  </a:lnTo>
                  <a:lnTo>
                    <a:pt x="260070" y="176682"/>
                  </a:lnTo>
                  <a:lnTo>
                    <a:pt x="500443" y="176682"/>
                  </a:lnTo>
                  <a:lnTo>
                    <a:pt x="500443" y="45046"/>
                  </a:lnTo>
                  <a:close/>
                </a:path>
                <a:path w="2396490" h="177164">
                  <a:moveTo>
                    <a:pt x="768527" y="45046"/>
                  </a:moveTo>
                  <a:lnTo>
                    <a:pt x="528142" y="45046"/>
                  </a:lnTo>
                  <a:lnTo>
                    <a:pt x="528142" y="176682"/>
                  </a:lnTo>
                  <a:lnTo>
                    <a:pt x="768527" y="176682"/>
                  </a:lnTo>
                  <a:lnTo>
                    <a:pt x="768527" y="45046"/>
                  </a:lnTo>
                  <a:close/>
                </a:path>
                <a:path w="2396490" h="177164">
                  <a:moveTo>
                    <a:pt x="1028585" y="45046"/>
                  </a:moveTo>
                  <a:lnTo>
                    <a:pt x="788212" y="45046"/>
                  </a:lnTo>
                  <a:lnTo>
                    <a:pt x="788212" y="176682"/>
                  </a:lnTo>
                  <a:lnTo>
                    <a:pt x="1028585" y="176682"/>
                  </a:lnTo>
                  <a:lnTo>
                    <a:pt x="1028585" y="45046"/>
                  </a:lnTo>
                  <a:close/>
                </a:path>
                <a:path w="2396490" h="177164">
                  <a:moveTo>
                    <a:pt x="1296670" y="45046"/>
                  </a:moveTo>
                  <a:lnTo>
                    <a:pt x="1056284" y="45046"/>
                  </a:lnTo>
                  <a:lnTo>
                    <a:pt x="1056284" y="176682"/>
                  </a:lnTo>
                  <a:lnTo>
                    <a:pt x="1296670" y="176682"/>
                  </a:lnTo>
                  <a:lnTo>
                    <a:pt x="1296670" y="45046"/>
                  </a:lnTo>
                  <a:close/>
                </a:path>
                <a:path w="2396490" h="177164">
                  <a:moveTo>
                    <a:pt x="1556727" y="45046"/>
                  </a:moveTo>
                  <a:lnTo>
                    <a:pt x="1316355" y="45046"/>
                  </a:lnTo>
                  <a:lnTo>
                    <a:pt x="1316355" y="176682"/>
                  </a:lnTo>
                  <a:lnTo>
                    <a:pt x="1556727" y="176682"/>
                  </a:lnTo>
                  <a:lnTo>
                    <a:pt x="1556727" y="45046"/>
                  </a:lnTo>
                  <a:close/>
                </a:path>
                <a:path w="2396490" h="177164">
                  <a:moveTo>
                    <a:pt x="1824583" y="45046"/>
                  </a:moveTo>
                  <a:lnTo>
                    <a:pt x="1584210" y="45046"/>
                  </a:lnTo>
                  <a:lnTo>
                    <a:pt x="1584210" y="176682"/>
                  </a:lnTo>
                  <a:lnTo>
                    <a:pt x="1824583" y="176682"/>
                  </a:lnTo>
                  <a:lnTo>
                    <a:pt x="1824583" y="45046"/>
                  </a:lnTo>
                  <a:close/>
                </a:path>
                <a:path w="2396490" h="177164">
                  <a:moveTo>
                    <a:pt x="2084870" y="45046"/>
                  </a:moveTo>
                  <a:lnTo>
                    <a:pt x="1844497" y="45046"/>
                  </a:lnTo>
                  <a:lnTo>
                    <a:pt x="1844497" y="176682"/>
                  </a:lnTo>
                  <a:lnTo>
                    <a:pt x="2084870" y="176682"/>
                  </a:lnTo>
                  <a:lnTo>
                    <a:pt x="2084870" y="45046"/>
                  </a:lnTo>
                  <a:close/>
                </a:path>
                <a:path w="2396490" h="177164">
                  <a:moveTo>
                    <a:pt x="2396439" y="0"/>
                  </a:moveTo>
                  <a:lnTo>
                    <a:pt x="2260130" y="0"/>
                  </a:lnTo>
                  <a:lnTo>
                    <a:pt x="2260130" y="131635"/>
                  </a:lnTo>
                  <a:lnTo>
                    <a:pt x="2396439" y="131635"/>
                  </a:lnTo>
                  <a:lnTo>
                    <a:pt x="2396439" y="0"/>
                  </a:lnTo>
                  <a:close/>
                </a:path>
              </a:pathLst>
            </a:custGeom>
            <a:solidFill>
              <a:srgbClr val="063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13281" y="1809539"/>
              <a:ext cx="36830" cy="131445"/>
            </a:xfrm>
            <a:custGeom>
              <a:avLst/>
              <a:gdLst/>
              <a:ahLst/>
              <a:cxnLst/>
              <a:rect l="l" t="t" r="r" b="b"/>
              <a:pathLst>
                <a:path w="36829" h="131444">
                  <a:moveTo>
                    <a:pt x="36781" y="131222"/>
                  </a:moveTo>
                  <a:lnTo>
                    <a:pt x="0" y="131222"/>
                  </a:lnTo>
                  <a:lnTo>
                    <a:pt x="0" y="0"/>
                  </a:lnTo>
                  <a:lnTo>
                    <a:pt x="36781" y="0"/>
                  </a:lnTo>
                  <a:lnTo>
                    <a:pt x="36781" y="131222"/>
                  </a:lnTo>
                  <a:close/>
                </a:path>
              </a:pathLst>
            </a:custGeom>
            <a:solidFill>
              <a:srgbClr val="D7DE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502166" y="1809539"/>
              <a:ext cx="41275" cy="130175"/>
            </a:xfrm>
            <a:custGeom>
              <a:avLst/>
              <a:gdLst/>
              <a:ahLst/>
              <a:cxnLst/>
              <a:rect l="l" t="t" r="r" b="b"/>
              <a:pathLst>
                <a:path w="41275" h="130175">
                  <a:moveTo>
                    <a:pt x="40676" y="129775"/>
                  </a:moveTo>
                  <a:lnTo>
                    <a:pt x="0" y="129775"/>
                  </a:lnTo>
                  <a:lnTo>
                    <a:pt x="0" y="0"/>
                  </a:lnTo>
                  <a:lnTo>
                    <a:pt x="40676" y="0"/>
                  </a:lnTo>
                  <a:lnTo>
                    <a:pt x="40676" y="129775"/>
                  </a:lnTo>
                  <a:close/>
                </a:path>
              </a:pathLst>
            </a:custGeom>
            <a:solidFill>
              <a:srgbClr val="006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313281" y="1759944"/>
              <a:ext cx="229870" cy="50165"/>
            </a:xfrm>
            <a:custGeom>
              <a:avLst/>
              <a:gdLst/>
              <a:ahLst/>
              <a:cxnLst/>
              <a:rect l="l" t="t" r="r" b="b"/>
              <a:pathLst>
                <a:path w="229870" h="50164">
                  <a:moveTo>
                    <a:pt x="229777" y="49802"/>
                  </a:moveTo>
                  <a:lnTo>
                    <a:pt x="0" y="49802"/>
                  </a:lnTo>
                  <a:lnTo>
                    <a:pt x="0" y="0"/>
                  </a:lnTo>
                  <a:lnTo>
                    <a:pt x="229777" y="0"/>
                  </a:lnTo>
                  <a:lnTo>
                    <a:pt x="229777" y="49802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540243" y="1760766"/>
              <a:ext cx="69215" cy="179705"/>
            </a:xfrm>
            <a:custGeom>
              <a:avLst/>
              <a:gdLst/>
              <a:ahLst/>
              <a:cxnLst/>
              <a:rect l="l" t="t" r="r" b="b"/>
              <a:pathLst>
                <a:path w="69215" h="179705">
                  <a:moveTo>
                    <a:pt x="0" y="179578"/>
                  </a:moveTo>
                  <a:lnTo>
                    <a:pt x="1947" y="0"/>
                  </a:lnTo>
                  <a:lnTo>
                    <a:pt x="69019" y="122129"/>
                  </a:lnTo>
                  <a:lnTo>
                    <a:pt x="0" y="179578"/>
                  </a:lnTo>
                  <a:close/>
                </a:path>
              </a:pathLst>
            </a:custGeom>
            <a:solidFill>
              <a:srgbClr val="063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297487" y="1760766"/>
              <a:ext cx="21590" cy="475615"/>
            </a:xfrm>
            <a:custGeom>
              <a:avLst/>
              <a:gdLst/>
              <a:ahLst/>
              <a:cxnLst/>
              <a:rect l="l" t="t" r="r" b="b"/>
              <a:pathLst>
                <a:path w="21590" h="475614">
                  <a:moveTo>
                    <a:pt x="0" y="475293"/>
                  </a:moveTo>
                  <a:lnTo>
                    <a:pt x="21201" y="475293"/>
                  </a:lnTo>
                  <a:lnTo>
                    <a:pt x="21201" y="0"/>
                  </a:lnTo>
                  <a:lnTo>
                    <a:pt x="0" y="0"/>
                  </a:lnTo>
                  <a:lnTo>
                    <a:pt x="0" y="475293"/>
                  </a:lnTo>
                  <a:close/>
                </a:path>
              </a:pathLst>
            </a:custGeom>
            <a:solidFill>
              <a:srgbClr val="063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022541" y="1760766"/>
              <a:ext cx="0" cy="475615"/>
            </a:xfrm>
            <a:custGeom>
              <a:avLst/>
              <a:gdLst/>
              <a:ahLst/>
              <a:cxnLst/>
              <a:rect l="l" t="t" r="r" b="b"/>
              <a:pathLst>
                <a:path h="475614">
                  <a:moveTo>
                    <a:pt x="0" y="0"/>
                  </a:moveTo>
                  <a:lnTo>
                    <a:pt x="0" y="475293"/>
                  </a:lnTo>
                </a:path>
              </a:pathLst>
            </a:custGeom>
            <a:ln w="17958">
              <a:solidFill>
                <a:srgbClr val="0637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70366" y="1758911"/>
              <a:ext cx="2527300" cy="480695"/>
            </a:xfrm>
            <a:custGeom>
              <a:avLst/>
              <a:gdLst/>
              <a:ahLst/>
              <a:cxnLst/>
              <a:rect l="l" t="t" r="r" b="b"/>
              <a:pathLst>
                <a:path w="2527300" h="480694">
                  <a:moveTo>
                    <a:pt x="243192" y="0"/>
                  </a:moveTo>
                  <a:lnTo>
                    <a:pt x="0" y="0"/>
                  </a:lnTo>
                  <a:lnTo>
                    <a:pt x="0" y="480466"/>
                  </a:lnTo>
                  <a:lnTo>
                    <a:pt x="243192" y="480466"/>
                  </a:lnTo>
                  <a:lnTo>
                    <a:pt x="243192" y="0"/>
                  </a:lnTo>
                  <a:close/>
                </a:path>
                <a:path w="2527300" h="480694">
                  <a:moveTo>
                    <a:pt x="2527109" y="419"/>
                  </a:moveTo>
                  <a:lnTo>
                    <a:pt x="2456802" y="419"/>
                  </a:lnTo>
                  <a:lnTo>
                    <a:pt x="2456802" y="477367"/>
                  </a:lnTo>
                  <a:lnTo>
                    <a:pt x="2527109" y="477367"/>
                  </a:lnTo>
                  <a:lnTo>
                    <a:pt x="2527109" y="419"/>
                  </a:lnTo>
                  <a:close/>
                </a:path>
              </a:pathLst>
            </a:custGeom>
            <a:solidFill>
              <a:srgbClr val="009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72101" y="1759113"/>
              <a:ext cx="0" cy="475615"/>
            </a:xfrm>
            <a:custGeom>
              <a:avLst/>
              <a:gdLst/>
              <a:ahLst/>
              <a:cxnLst/>
              <a:rect l="l" t="t" r="r" b="b"/>
              <a:pathLst>
                <a:path h="475614">
                  <a:moveTo>
                    <a:pt x="0" y="0"/>
                  </a:moveTo>
                  <a:lnTo>
                    <a:pt x="0" y="475293"/>
                  </a:lnTo>
                </a:path>
              </a:pathLst>
            </a:custGeom>
            <a:ln w="21636">
              <a:solidFill>
                <a:srgbClr val="39B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06929" y="1791664"/>
              <a:ext cx="186055" cy="418465"/>
            </a:xfrm>
            <a:custGeom>
              <a:avLst/>
              <a:gdLst/>
              <a:ahLst/>
              <a:cxnLst/>
              <a:rect l="l" t="t" r="r" b="b"/>
              <a:pathLst>
                <a:path w="186054" h="418464">
                  <a:moveTo>
                    <a:pt x="185635" y="10236"/>
                  </a:moveTo>
                  <a:lnTo>
                    <a:pt x="174815" y="10236"/>
                  </a:lnTo>
                  <a:lnTo>
                    <a:pt x="174815" y="408038"/>
                  </a:lnTo>
                  <a:lnTo>
                    <a:pt x="185635" y="408038"/>
                  </a:lnTo>
                  <a:lnTo>
                    <a:pt x="185635" y="10236"/>
                  </a:lnTo>
                  <a:close/>
                </a:path>
                <a:path w="186054" h="418464">
                  <a:moveTo>
                    <a:pt x="185635" y="0"/>
                  </a:moveTo>
                  <a:lnTo>
                    <a:pt x="0" y="0"/>
                  </a:lnTo>
                  <a:lnTo>
                    <a:pt x="0" y="9931"/>
                  </a:lnTo>
                  <a:lnTo>
                    <a:pt x="0" y="408241"/>
                  </a:lnTo>
                  <a:lnTo>
                    <a:pt x="0" y="418160"/>
                  </a:lnTo>
                  <a:lnTo>
                    <a:pt x="185635" y="418160"/>
                  </a:lnTo>
                  <a:lnTo>
                    <a:pt x="185635" y="408241"/>
                  </a:lnTo>
                  <a:lnTo>
                    <a:pt x="10820" y="408241"/>
                  </a:lnTo>
                  <a:lnTo>
                    <a:pt x="10820" y="9931"/>
                  </a:lnTo>
                  <a:lnTo>
                    <a:pt x="185635" y="9931"/>
                  </a:lnTo>
                  <a:lnTo>
                    <a:pt x="185635" y="0"/>
                  </a:lnTo>
                  <a:close/>
                </a:path>
              </a:pathLst>
            </a:custGeom>
            <a:solidFill>
              <a:srgbClr val="D7DE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36772" y="1854114"/>
              <a:ext cx="125730" cy="132080"/>
            </a:xfrm>
            <a:custGeom>
              <a:avLst/>
              <a:gdLst/>
              <a:ahLst/>
              <a:cxnLst/>
              <a:rect l="l" t="t" r="r" b="b"/>
              <a:pathLst>
                <a:path w="125729" h="132080">
                  <a:moveTo>
                    <a:pt x="0" y="0"/>
                  </a:moveTo>
                  <a:lnTo>
                    <a:pt x="125706" y="0"/>
                  </a:lnTo>
                  <a:lnTo>
                    <a:pt x="125706" y="131635"/>
                  </a:lnTo>
                  <a:lnTo>
                    <a:pt x="0" y="131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3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790" y="2227793"/>
              <a:ext cx="8161635" cy="25996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61526" y="2240399"/>
              <a:ext cx="11019790" cy="0"/>
            </a:xfrm>
            <a:custGeom>
              <a:avLst/>
              <a:gdLst/>
              <a:ahLst/>
              <a:cxnLst/>
              <a:rect l="l" t="t" r="r" b="b"/>
              <a:pathLst>
                <a:path w="11019790">
                  <a:moveTo>
                    <a:pt x="0" y="0"/>
                  </a:moveTo>
                  <a:lnTo>
                    <a:pt x="11019785" y="0"/>
                  </a:lnTo>
                </a:path>
              </a:pathLst>
            </a:custGeom>
            <a:ln w="15498">
              <a:solidFill>
                <a:srgbClr val="E34E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11374" y="1154426"/>
              <a:ext cx="0" cy="937894"/>
            </a:xfrm>
            <a:custGeom>
              <a:avLst/>
              <a:gdLst/>
              <a:ahLst/>
              <a:cxnLst/>
              <a:rect l="l" t="t" r="r" b="b"/>
              <a:pathLst>
                <a:path h="937894">
                  <a:moveTo>
                    <a:pt x="0" y="93781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86299" y="1154426"/>
              <a:ext cx="0" cy="937894"/>
            </a:xfrm>
            <a:custGeom>
              <a:avLst/>
              <a:gdLst/>
              <a:ahLst/>
              <a:cxnLst/>
              <a:rect l="l" t="t" r="r" b="b"/>
              <a:pathLst>
                <a:path h="937894">
                  <a:moveTo>
                    <a:pt x="0" y="93781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17029" y="1154426"/>
              <a:ext cx="0" cy="937894"/>
            </a:xfrm>
            <a:custGeom>
              <a:avLst/>
              <a:gdLst/>
              <a:ahLst/>
              <a:cxnLst/>
              <a:rect l="l" t="t" r="r" b="b"/>
              <a:pathLst>
                <a:path h="937894">
                  <a:moveTo>
                    <a:pt x="0" y="93781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80272" y="993823"/>
            <a:ext cx="1457325" cy="9906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lnSpc>
                <a:spcPct val="98845"/>
              </a:lnSpc>
              <a:spcBef>
                <a:spcPts val="100"/>
              </a:spcBef>
            </a:pPr>
            <a:r>
              <a:rPr lang="en-US" sz="3600" b="1" spc="-10" dirty="0" err="1">
                <a:solidFill>
                  <a:srgbClr val="D91F25"/>
                </a:solidFill>
                <a:latin typeface="Calibri"/>
                <a:cs typeface="Calibri"/>
              </a:rPr>
              <a:t>12.1M</a:t>
            </a:r>
            <a:endParaRPr lang="en-US" sz="3600" dirty="0">
              <a:latin typeface="Calibri"/>
              <a:cs typeface="Calibri"/>
            </a:endParaRPr>
          </a:p>
          <a:p>
            <a:pPr algn="ctr">
              <a:lnSpc>
                <a:spcPct val="86580"/>
              </a:lnSpc>
            </a:pPr>
            <a:r>
              <a:rPr sz="1500" i="1" spc="-10" dirty="0">
                <a:latin typeface="Calibri"/>
                <a:cs typeface="Calibri"/>
              </a:rPr>
              <a:t>Passenger</a:t>
            </a:r>
            <a:r>
              <a:rPr sz="1500" i="1" spc="-2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Trips</a:t>
            </a:r>
            <a:r>
              <a:rPr sz="1500" i="1" spc="-35" dirty="0">
                <a:latin typeface="Calibri"/>
                <a:cs typeface="Calibri"/>
              </a:rPr>
              <a:t> </a:t>
            </a:r>
            <a:r>
              <a:rPr sz="1500" i="1" spc="-25" dirty="0">
                <a:latin typeface="Calibri"/>
                <a:cs typeface="Calibri"/>
              </a:rPr>
              <a:t>on</a:t>
            </a:r>
            <a:endParaRPr lang="en-US" sz="1500" dirty="0">
              <a:latin typeface="Calibri"/>
              <a:cs typeface="Calibri"/>
            </a:endParaRPr>
          </a:p>
          <a:p>
            <a:pPr marL="635" algn="ctr">
              <a:lnSpc>
                <a:spcPct val="98701"/>
              </a:lnSpc>
            </a:pPr>
            <a:r>
              <a:rPr sz="1500" i="1" dirty="0">
                <a:latin typeface="Calibri"/>
                <a:cs typeface="Calibri"/>
              </a:rPr>
              <a:t>the</a:t>
            </a:r>
            <a:r>
              <a:rPr sz="1500" i="1" spc="-2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Northeast</a:t>
            </a:r>
            <a:endParaRPr lang="en-US" sz="15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699254" y="6478839"/>
            <a:ext cx="1679770" cy="1699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91871"/>
              </a:lnSpc>
            </a:pPr>
            <a:r>
              <a:rPr sz="1200" i="1" dirty="0">
                <a:latin typeface="Calibri"/>
                <a:cs typeface="Calibri"/>
              </a:rPr>
              <a:t>*</a:t>
            </a:r>
            <a:r>
              <a:rPr lang="en-US" sz="1200" i="1" dirty="0">
                <a:latin typeface="Calibri"/>
                <a:cs typeface="Calibri"/>
              </a:rPr>
              <a:t>FY23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Ridership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Data</a:t>
            </a:r>
            <a:endParaRPr lang="en-US"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xfrm>
            <a:off x="11729192" y="6482854"/>
            <a:ext cx="224834" cy="1470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05410">
              <a:lnSpc>
                <a:spcPct val="90702"/>
              </a:lnSpc>
            </a:pPr>
            <a:fld id="{81D60167-4931-47E6-BA6A-407CBD079E47}" type="slidenum">
              <a:rPr spc="-50" dirty="0"/>
              <a:pPr marL="105410">
                <a:lnSpc>
                  <a:spcPct val="90702"/>
                </a:lnSpc>
              </a:pPr>
              <a:t>9</a:t>
            </a:fld>
            <a:endParaRPr lang="en-US" spc="-50"/>
          </a:p>
        </p:txBody>
      </p:sp>
      <p:sp>
        <p:nvSpPr>
          <p:cNvPr id="51" name="object 51"/>
          <p:cNvSpPr txBox="1"/>
          <p:nvPr/>
        </p:nvSpPr>
        <p:spPr>
          <a:xfrm>
            <a:off x="995334" y="1900265"/>
            <a:ext cx="12268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>
                <a:latin typeface="Calibri"/>
                <a:cs typeface="Calibri"/>
              </a:rPr>
              <a:t>Corridor</a:t>
            </a:r>
            <a:r>
              <a:rPr sz="1500" i="1" spc="-45">
                <a:latin typeface="Calibri"/>
                <a:cs typeface="Calibri"/>
              </a:rPr>
              <a:t> </a:t>
            </a:r>
            <a:r>
              <a:rPr sz="1500" i="1" spc="-10">
                <a:latin typeface="Calibri"/>
                <a:cs typeface="Calibri"/>
              </a:rPr>
              <a:t>(NEC)*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11297" y="993823"/>
            <a:ext cx="1457325" cy="9906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lnSpc>
                <a:spcPct val="98845"/>
              </a:lnSpc>
              <a:spcBef>
                <a:spcPts val="100"/>
              </a:spcBef>
            </a:pPr>
            <a:r>
              <a:rPr lang="en-US" sz="3600" b="1" spc="-10" dirty="0" err="1">
                <a:solidFill>
                  <a:srgbClr val="005380"/>
                </a:solidFill>
                <a:latin typeface="Calibri"/>
                <a:cs typeface="Calibri"/>
              </a:rPr>
              <a:t>12.5M</a:t>
            </a:r>
            <a:endParaRPr lang="en-US" sz="3600" dirty="0">
              <a:latin typeface="Calibri"/>
              <a:cs typeface="Calibri"/>
            </a:endParaRPr>
          </a:p>
          <a:p>
            <a:pPr algn="ctr">
              <a:lnSpc>
                <a:spcPct val="86580"/>
              </a:lnSpc>
            </a:pPr>
            <a:r>
              <a:rPr sz="1500" i="1" spc="-10" dirty="0">
                <a:latin typeface="Calibri"/>
                <a:cs typeface="Calibri"/>
              </a:rPr>
              <a:t>Passenger</a:t>
            </a:r>
            <a:r>
              <a:rPr sz="1500" i="1" spc="-25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Trips</a:t>
            </a:r>
            <a:r>
              <a:rPr sz="1500" i="1" spc="-35" dirty="0">
                <a:latin typeface="Calibri"/>
                <a:cs typeface="Calibri"/>
              </a:rPr>
              <a:t> </a:t>
            </a:r>
            <a:r>
              <a:rPr sz="1500" i="1" spc="-25" dirty="0">
                <a:latin typeface="Calibri"/>
                <a:cs typeface="Calibri"/>
              </a:rPr>
              <a:t>on</a:t>
            </a:r>
            <a:endParaRPr lang="en-US" sz="1500" dirty="0">
              <a:latin typeface="Calibri"/>
              <a:cs typeface="Calibri"/>
            </a:endParaRPr>
          </a:p>
          <a:p>
            <a:pPr marL="635" algn="ctr">
              <a:lnSpc>
                <a:spcPct val="98701"/>
              </a:lnSpc>
            </a:pPr>
            <a:r>
              <a:rPr sz="1500" i="1" dirty="0">
                <a:latin typeface="Calibri"/>
                <a:cs typeface="Calibri"/>
              </a:rPr>
              <a:t>State</a:t>
            </a:r>
            <a:r>
              <a:rPr sz="1500" i="1" spc="-8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Supported</a:t>
            </a:r>
            <a:endParaRPr lang="en-US" sz="15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18967" y="1900265"/>
            <a:ext cx="6426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10">
                <a:latin typeface="Calibri"/>
                <a:cs typeface="Calibri"/>
              </a:rPr>
              <a:t>Routes*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44194" y="993823"/>
            <a:ext cx="1343025" cy="9906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1270" algn="ctr">
              <a:lnSpc>
                <a:spcPct val="98845"/>
              </a:lnSpc>
              <a:spcBef>
                <a:spcPts val="100"/>
              </a:spcBef>
            </a:pPr>
            <a:r>
              <a:rPr lang="en-US" sz="3600" b="1" spc="-20">
                <a:solidFill>
                  <a:srgbClr val="F8AA45"/>
                </a:solidFill>
                <a:latin typeface="Calibri"/>
                <a:cs typeface="Calibri"/>
              </a:rPr>
              <a:t>3.9M</a:t>
            </a:r>
            <a:endParaRPr lang="en-US" sz="3600">
              <a:latin typeface="Calibri"/>
              <a:cs typeface="Calibri"/>
            </a:endParaRPr>
          </a:p>
          <a:p>
            <a:pPr algn="ctr">
              <a:lnSpc>
                <a:spcPct val="86580"/>
              </a:lnSpc>
            </a:pPr>
            <a:r>
              <a:rPr sz="1500" i="1" spc="-10">
                <a:latin typeface="Calibri"/>
                <a:cs typeface="Calibri"/>
              </a:rPr>
              <a:t>Passenger</a:t>
            </a:r>
            <a:r>
              <a:rPr sz="1500" i="1" spc="-5">
                <a:latin typeface="Calibri"/>
                <a:cs typeface="Calibri"/>
              </a:rPr>
              <a:t> </a:t>
            </a:r>
            <a:r>
              <a:rPr sz="1500" i="1" spc="-20">
                <a:latin typeface="Calibri"/>
                <a:cs typeface="Calibri"/>
              </a:rPr>
              <a:t>Trips</a:t>
            </a:r>
            <a:endParaRPr lang="en-US" sz="1500">
              <a:latin typeface="Calibri"/>
              <a:cs typeface="Calibri"/>
            </a:endParaRPr>
          </a:p>
          <a:p>
            <a:pPr algn="ctr">
              <a:lnSpc>
                <a:spcPct val="98701"/>
              </a:lnSpc>
            </a:pPr>
            <a:r>
              <a:rPr sz="1500" i="1">
                <a:latin typeface="Calibri"/>
                <a:cs typeface="Calibri"/>
              </a:rPr>
              <a:t>on</a:t>
            </a:r>
            <a:r>
              <a:rPr sz="1500" i="1" spc="-20">
                <a:latin typeface="Calibri"/>
                <a:cs typeface="Calibri"/>
              </a:rPr>
              <a:t> </a:t>
            </a:r>
            <a:r>
              <a:rPr sz="1500" i="1">
                <a:latin typeface="Calibri"/>
                <a:cs typeface="Calibri"/>
              </a:rPr>
              <a:t>Long</a:t>
            </a:r>
            <a:r>
              <a:rPr sz="1500" i="1" spc="-20">
                <a:latin typeface="Calibri"/>
                <a:cs typeface="Calibri"/>
              </a:rPr>
              <a:t> </a:t>
            </a:r>
            <a:r>
              <a:rPr sz="1500" i="1" spc="-10">
                <a:latin typeface="Calibri"/>
                <a:cs typeface="Calibri"/>
              </a:rPr>
              <a:t>Distance</a:t>
            </a:r>
            <a:endParaRPr lang="en-US" sz="15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393952" y="1900265"/>
            <a:ext cx="6426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10">
                <a:latin typeface="Calibri"/>
                <a:cs typeface="Calibri"/>
              </a:rPr>
              <a:t>Routes*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017305" y="993823"/>
            <a:ext cx="1457325" cy="9906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lnSpc>
                <a:spcPct val="98845"/>
              </a:lnSpc>
              <a:spcBef>
                <a:spcPts val="100"/>
              </a:spcBef>
            </a:pPr>
            <a:r>
              <a:rPr lang="en-US" sz="3600" b="1" spc="-10">
                <a:solidFill>
                  <a:srgbClr val="00AF50"/>
                </a:solidFill>
                <a:latin typeface="Calibri"/>
                <a:cs typeface="Calibri"/>
              </a:rPr>
              <a:t>28.6M</a:t>
            </a:r>
            <a:endParaRPr lang="en-US" sz="3600">
              <a:latin typeface="Calibri"/>
              <a:cs typeface="Calibri"/>
            </a:endParaRPr>
          </a:p>
          <a:p>
            <a:pPr marL="1270" algn="ctr">
              <a:lnSpc>
                <a:spcPct val="86580"/>
              </a:lnSpc>
            </a:pPr>
            <a:r>
              <a:rPr sz="1500" i="1" spc="-10">
                <a:latin typeface="Calibri"/>
                <a:cs typeface="Calibri"/>
              </a:rPr>
              <a:t>Total</a:t>
            </a:r>
            <a:endParaRPr lang="en-US" sz="1500">
              <a:latin typeface="Calibri"/>
              <a:cs typeface="Calibri"/>
            </a:endParaRPr>
          </a:p>
          <a:p>
            <a:pPr algn="ctr">
              <a:lnSpc>
                <a:spcPct val="98701"/>
              </a:lnSpc>
            </a:pPr>
            <a:r>
              <a:rPr sz="1500" i="1" spc="-10">
                <a:latin typeface="Calibri"/>
                <a:cs typeface="Calibri"/>
              </a:rPr>
              <a:t>Passenger</a:t>
            </a:r>
            <a:r>
              <a:rPr sz="1500" i="1" spc="-25">
                <a:latin typeface="Calibri"/>
                <a:cs typeface="Calibri"/>
              </a:rPr>
              <a:t> </a:t>
            </a:r>
            <a:r>
              <a:rPr sz="1500" i="1" spc="-10">
                <a:latin typeface="Calibri"/>
                <a:cs typeface="Calibri"/>
              </a:rPr>
              <a:t>Trips</a:t>
            </a:r>
            <a:r>
              <a:rPr sz="1500" i="1" spc="-35">
                <a:latin typeface="Calibri"/>
                <a:cs typeface="Calibri"/>
              </a:rPr>
              <a:t> </a:t>
            </a:r>
            <a:r>
              <a:rPr sz="1500" i="1" spc="-25">
                <a:latin typeface="Calibri"/>
                <a:cs typeface="Calibri"/>
              </a:rPr>
              <a:t>on</a:t>
            </a:r>
            <a:endParaRPr lang="en-US" sz="15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54109" y="1900265"/>
            <a:ext cx="7835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10">
                <a:latin typeface="Calibri"/>
                <a:cs typeface="Calibri"/>
              </a:rPr>
              <a:t>Network*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1-Line Headline">
  <a:themeElements>
    <a:clrScheme name="FRA Bran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5B"/>
      </a:accent1>
      <a:accent2>
        <a:srgbClr val="9B0000"/>
      </a:accent2>
      <a:accent3>
        <a:srgbClr val="163F8D"/>
      </a:accent3>
      <a:accent4>
        <a:srgbClr val="767373"/>
      </a:accent4>
      <a:accent5>
        <a:srgbClr val="50325A"/>
      </a:accent5>
      <a:accent6>
        <a:srgbClr val="066D6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0BE151607E04B96249D431B871246" ma:contentTypeVersion="15" ma:contentTypeDescription="Create a new document." ma:contentTypeScope="" ma:versionID="8ca186fa2fb0f9cfd68a803aa2801eee">
  <xsd:schema xmlns:xsd="http://www.w3.org/2001/XMLSchema" xmlns:xs="http://www.w3.org/2001/XMLSchema" xmlns:p="http://schemas.microsoft.com/office/2006/metadata/properties" xmlns:ns2="901120c4-ac13-4311-98cd-f77586ec989e" xmlns:ns3="a7590d3f-064e-4611-8c4c-cf19b4a54d7f" targetNamespace="http://schemas.microsoft.com/office/2006/metadata/properties" ma:root="true" ma:fieldsID="7097a807afc1441d817da40850039405" ns2:_="" ns3:_="">
    <xsd:import namespace="901120c4-ac13-4311-98cd-f77586ec989e"/>
    <xsd:import namespace="a7590d3f-064e-4611-8c4c-cf19b4a54d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120c4-ac13-4311-98cd-f77586ec9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446fb-c4e7-47d1-9e02-aae3431be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90d3f-064e-4611-8c4c-cf19b4a54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130ef8d-ec96-46d9-9782-d22bfc93048a}" ma:internalName="TaxCatchAll" ma:showField="CatchAllData" ma:web="a7590d3f-064e-4611-8c4c-cf19b4a54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590d3f-064e-4611-8c4c-cf19b4a54d7f" xsi:nil="true"/>
    <lcf76f155ced4ddcb4097134ff3c332f xmlns="901120c4-ac13-4311-98cd-f77586ec989e">
      <Terms xmlns="http://schemas.microsoft.com/office/infopath/2007/PartnerControls"/>
    </lcf76f155ced4ddcb4097134ff3c332f>
    <SharedWithUsers xmlns="a7590d3f-064e-4611-8c4c-cf19b4a54d7f">
      <UserInfo>
        <DisplayName>Dyer, Will  (FRA)</DisplayName>
        <AccountId>466</AccountId>
        <AccountType/>
      </UserInfo>
      <UserInfo>
        <DisplayName>Phend, Whitney (FRA)</DisplayName>
        <AccountId>87</AccountId>
        <AccountType/>
      </UserInfo>
      <UserInfo>
        <DisplayName>Granger, Kaitlyn (FRA)</DisplayName>
        <AccountId>820</AccountId>
        <AccountType/>
      </UserInfo>
      <UserInfo>
        <DisplayName>Garties, Joshua (FRA)</DisplayName>
        <AccountId>467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A05FB27-A715-4537-9F10-5DFA234B06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97115C-E74D-41F0-B935-FEB3A7A16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1120c4-ac13-4311-98cd-f77586ec989e"/>
    <ds:schemaRef ds:uri="a7590d3f-064e-4611-8c4c-cf19b4a54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2BCD73-1B5D-42E5-BFDE-19344839BF7F}">
  <ds:schemaRefs>
    <ds:schemaRef ds:uri="http://purl.org/dc/terms/"/>
    <ds:schemaRef ds:uri="5c2dbc86-552b-4fb0-8fe2-2066762e2116"/>
    <ds:schemaRef ds:uri="283f2416-b220-474f-a39a-b0edae65da4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a7590d3f-064e-4611-8c4c-cf19b4a54d7f"/>
    <ds:schemaRef ds:uri="901120c4-ac13-4311-98cd-f77586ec98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3128</Words>
  <Application>Microsoft Office PowerPoint</Application>
  <PresentationFormat>Widescreen</PresentationFormat>
  <Paragraphs>399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3_1-Line Headline</vt:lpstr>
      <vt:lpstr>RAIL</vt:lpstr>
      <vt:lpstr>History and Mission</vt:lpstr>
      <vt:lpstr>We Are FRA</vt:lpstr>
      <vt:lpstr>Structure and Organization</vt:lpstr>
      <vt:lpstr>FRA Offices</vt:lpstr>
      <vt:lpstr>Who We Are - Updated</vt:lpstr>
      <vt:lpstr>Industry Overview</vt:lpstr>
      <vt:lpstr>Overview of U.S. Freight Rail Network</vt:lpstr>
      <vt:lpstr>Overview of Amtrak Passenger Rail Network</vt:lpstr>
      <vt:lpstr>Safety</vt:lpstr>
      <vt:lpstr>Railroad Safety Technical Disciplines</vt:lpstr>
      <vt:lpstr>FRA Safety Management Teams</vt:lpstr>
      <vt:lpstr>Railroad Development</vt:lpstr>
      <vt:lpstr>PowerPoint Presentation</vt:lpstr>
      <vt:lpstr>PowerPoint Presentation</vt:lpstr>
      <vt:lpstr>FRA Project Lifecycle and Program Framework</vt:lpstr>
      <vt:lpstr>Amtrak</vt:lpstr>
      <vt:lpstr>FRA’s Role in Amtrak Passenger Service</vt:lpstr>
      <vt:lpstr>FRA’s Role in Amtrak Passenger Service</vt:lpstr>
      <vt:lpstr>PowerPoint Presentation</vt:lpstr>
      <vt:lpstr>PowerPoint Presentation</vt:lpstr>
      <vt:lpstr>FRA Appropriations Accounts Overview</vt:lpstr>
      <vt:lpstr>Accounts Overview</vt:lpstr>
      <vt:lpstr>Accounts Overview – S&amp;O</vt:lpstr>
      <vt:lpstr>Accounts Overview – R&amp;D</vt:lpstr>
      <vt:lpstr>Accounts Overview – R&amp;D Research Programs</vt:lpstr>
      <vt:lpstr>Transportation Technology Center (TTC)</vt:lpstr>
      <vt:lpstr>FRA’s Training Role at the TTC: Unequaled Hands-On Employee Training</vt:lpstr>
      <vt:lpstr>Accounts Overview – Amtrak</vt:lpstr>
      <vt:lpstr>Accounts Overview – Amtrak</vt:lpstr>
      <vt:lpstr>Accounts Overview – Discretionary Grants</vt:lpstr>
      <vt:lpstr>Accounts Overview – Consolidated Rail Infrastructure &amp; Safety Improvements (CRISI)</vt:lpstr>
      <vt:lpstr>Accounts Overview – Federal State Partnership (FSP) for Intercity Passenger Rail</vt:lpstr>
      <vt:lpstr>Accounts Overview – Federal State Partnership for Intercity Passenger Rail</vt:lpstr>
      <vt:lpstr>Accounts Overview – Federal State Partnership for Intercity Passenger Rail</vt:lpstr>
      <vt:lpstr>Accounts Overview – Railroad Crossing Elimination</vt:lpstr>
      <vt:lpstr>Accounts Overview – Restoration &amp; Enhancement Grants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Tolbert, Kimberly CTR (FRA)</dc:creator>
  <cp:lastModifiedBy>Wong1, William (FRA)</cp:lastModifiedBy>
  <cp:revision>7</cp:revision>
  <dcterms:created xsi:type="dcterms:W3CDTF">2024-04-09T16:37:13Z</dcterms:created>
  <dcterms:modified xsi:type="dcterms:W3CDTF">2025-01-21T20:43:34Z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0x010100EBE0BE151607E04B96249D431B871246</vt:lpwstr>
  </property>
  <property fmtid="{D5CDD505-2E9C-101B-9397-08002B2CF9AE}" pid="3" name="Created">
    <vt:filetime>2023-10-12T00:00:00Z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2024-04-09T00:00:00Z</vt:filetime>
  </property>
  <property fmtid="{D5CDD505-2E9C-101B-9397-08002B2CF9AE}" pid="6" name="Producer">
    <vt:lpwstr>Adobe PDF Library 23.3.45</vt:lpwstr>
  </property>
  <property fmtid="{D5CDD505-2E9C-101B-9397-08002B2CF9AE}" pid="7" name="MediaServiceImageTags">
    <vt:lpwstr/>
  </property>
</Properties>
</file>