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1"/>
    <p:sldMasterId id="2147483712" r:id="rId2"/>
    <p:sldMasterId id="2147483725" r:id="rId3"/>
  </p:sldMasterIdLst>
  <p:notesMasterIdLst>
    <p:notesMasterId r:id="rId87"/>
  </p:notesMasterIdLst>
  <p:handoutMasterIdLst>
    <p:handoutMasterId r:id="rId88"/>
  </p:handoutMasterIdLst>
  <p:sldIdLst>
    <p:sldId id="261" r:id="rId4"/>
    <p:sldId id="262" r:id="rId5"/>
    <p:sldId id="372" r:id="rId6"/>
    <p:sldId id="373" r:id="rId7"/>
    <p:sldId id="326" r:id="rId8"/>
    <p:sldId id="281" r:id="rId9"/>
    <p:sldId id="340" r:id="rId10"/>
    <p:sldId id="282" r:id="rId11"/>
    <p:sldId id="338" r:id="rId12"/>
    <p:sldId id="339" r:id="rId13"/>
    <p:sldId id="283" r:id="rId14"/>
    <p:sldId id="284" r:id="rId15"/>
    <p:sldId id="285" r:id="rId16"/>
    <p:sldId id="351" r:id="rId17"/>
    <p:sldId id="352" r:id="rId18"/>
    <p:sldId id="286" r:id="rId19"/>
    <p:sldId id="353" r:id="rId20"/>
    <p:sldId id="354" r:id="rId21"/>
    <p:sldId id="364" r:id="rId22"/>
    <p:sldId id="355" r:id="rId23"/>
    <p:sldId id="356" r:id="rId24"/>
    <p:sldId id="280" r:id="rId25"/>
    <p:sldId id="291" r:id="rId26"/>
    <p:sldId id="292" r:id="rId27"/>
    <p:sldId id="357" r:id="rId28"/>
    <p:sldId id="374" r:id="rId29"/>
    <p:sldId id="360" r:id="rId30"/>
    <p:sldId id="361" r:id="rId31"/>
    <p:sldId id="362" r:id="rId32"/>
    <p:sldId id="363" r:id="rId33"/>
    <p:sldId id="343" r:id="rId34"/>
    <p:sldId id="266" r:id="rId35"/>
    <p:sldId id="309" r:id="rId36"/>
    <p:sldId id="300" r:id="rId37"/>
    <p:sldId id="301" r:id="rId38"/>
    <p:sldId id="310" r:id="rId39"/>
    <p:sldId id="342" r:id="rId40"/>
    <p:sldId id="327" r:id="rId41"/>
    <p:sldId id="299" r:id="rId42"/>
    <p:sldId id="295" r:id="rId43"/>
    <p:sldId id="296" r:id="rId44"/>
    <p:sldId id="270" r:id="rId45"/>
    <p:sldId id="267" r:id="rId46"/>
    <p:sldId id="269" r:id="rId47"/>
    <p:sldId id="298" r:id="rId48"/>
    <p:sldId id="271" r:id="rId49"/>
    <p:sldId id="277" r:id="rId50"/>
    <p:sldId id="273" r:id="rId51"/>
    <p:sldId id="371" r:id="rId52"/>
    <p:sldId id="278" r:id="rId53"/>
    <p:sldId id="276" r:id="rId54"/>
    <p:sldId id="297" r:id="rId55"/>
    <p:sldId id="334" r:id="rId56"/>
    <p:sldId id="335" r:id="rId57"/>
    <p:sldId id="333" r:id="rId58"/>
    <p:sldId id="336" r:id="rId59"/>
    <p:sldId id="274" r:id="rId60"/>
    <p:sldId id="305" r:id="rId61"/>
    <p:sldId id="365" r:id="rId62"/>
    <p:sldId id="311" r:id="rId63"/>
    <p:sldId id="313" r:id="rId64"/>
    <p:sldId id="314" r:id="rId65"/>
    <p:sldId id="312" r:id="rId66"/>
    <p:sldId id="268" r:id="rId67"/>
    <p:sldId id="316" r:id="rId68"/>
    <p:sldId id="322" r:id="rId69"/>
    <p:sldId id="315" r:id="rId70"/>
    <p:sldId id="325" r:id="rId71"/>
    <p:sldId id="347" r:id="rId72"/>
    <p:sldId id="323" r:id="rId73"/>
    <p:sldId id="324" r:id="rId74"/>
    <p:sldId id="346" r:id="rId75"/>
    <p:sldId id="289" r:id="rId76"/>
    <p:sldId id="290" r:id="rId77"/>
    <p:sldId id="294" r:id="rId78"/>
    <p:sldId id="348" r:id="rId79"/>
    <p:sldId id="319" r:id="rId80"/>
    <p:sldId id="317" r:id="rId81"/>
    <p:sldId id="320" r:id="rId82"/>
    <p:sldId id="367" r:id="rId83"/>
    <p:sldId id="369" r:id="rId84"/>
    <p:sldId id="370" r:id="rId85"/>
    <p:sldId id="321" r:id="rId86"/>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74092" autoAdjust="0"/>
  </p:normalViewPr>
  <p:slideViewPr>
    <p:cSldViewPr>
      <p:cViewPr>
        <p:scale>
          <a:sx n="66" d="100"/>
          <a:sy n="66" d="100"/>
        </p:scale>
        <p:origin x="2706" y="4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528"/>
    </p:cViewPr>
  </p:sorterViewPr>
  <p:notesViewPr>
    <p:cSldViewPr>
      <p:cViewPr varScale="1">
        <p:scale>
          <a:sx n="86" d="100"/>
          <a:sy n="86" d="100"/>
        </p:scale>
        <p:origin x="3822"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lante, Sandra (FRA)" userId="49f2b87c-6830-48aa-8591-fd270ba28453" providerId="ADAL" clId="{2FA6BEF7-4842-477F-9D3C-9CCB7FC6D69C}"/>
    <pc:docChg chg="modSld">
      <pc:chgData name="Volante, Sandra (FRA)" userId="49f2b87c-6830-48aa-8591-fd270ba28453" providerId="ADAL" clId="{2FA6BEF7-4842-477F-9D3C-9CCB7FC6D69C}" dt="2026-01-22T17:50:10.307" v="37" actId="20577"/>
      <pc:docMkLst>
        <pc:docMk/>
      </pc:docMkLst>
      <pc:sldChg chg="modNotesTx">
        <pc:chgData name="Volante, Sandra (FRA)" userId="49f2b87c-6830-48aa-8591-fd270ba28453" providerId="ADAL" clId="{2FA6BEF7-4842-477F-9D3C-9CCB7FC6D69C}" dt="2026-01-22T17:30:01.779" v="0" actId="20577"/>
        <pc:sldMkLst>
          <pc:docMk/>
          <pc:sldMk cId="1833138107" sldId="261"/>
        </pc:sldMkLst>
      </pc:sldChg>
      <pc:sldChg chg="modNotesTx">
        <pc:chgData name="Volante, Sandra (FRA)" userId="49f2b87c-6830-48aa-8591-fd270ba28453" providerId="ADAL" clId="{2FA6BEF7-4842-477F-9D3C-9CCB7FC6D69C}" dt="2026-01-22T17:42:50.537" v="11" actId="20577"/>
        <pc:sldMkLst>
          <pc:docMk/>
          <pc:sldMk cId="614544942" sldId="266"/>
        </pc:sldMkLst>
      </pc:sldChg>
      <pc:sldChg chg="modNotesTx">
        <pc:chgData name="Volante, Sandra (FRA)" userId="49f2b87c-6830-48aa-8591-fd270ba28453" providerId="ADAL" clId="{2FA6BEF7-4842-477F-9D3C-9CCB7FC6D69C}" dt="2026-01-22T17:47:17.833" v="35" actId="6549"/>
        <pc:sldMkLst>
          <pc:docMk/>
          <pc:sldMk cId="2527229377" sldId="271"/>
        </pc:sldMkLst>
      </pc:sldChg>
      <pc:sldChg chg="modNotesTx">
        <pc:chgData name="Volante, Sandra (FRA)" userId="49f2b87c-6830-48aa-8591-fd270ba28453" providerId="ADAL" clId="{2FA6BEF7-4842-477F-9D3C-9CCB7FC6D69C}" dt="2026-01-22T17:32:00.357" v="4" actId="6549"/>
        <pc:sldMkLst>
          <pc:docMk/>
          <pc:sldMk cId="2150870050" sldId="282"/>
        </pc:sldMkLst>
      </pc:sldChg>
      <pc:sldChg chg="modNotesTx">
        <pc:chgData name="Volante, Sandra (FRA)" userId="49f2b87c-6830-48aa-8591-fd270ba28453" providerId="ADAL" clId="{2FA6BEF7-4842-477F-9D3C-9CCB7FC6D69C}" dt="2026-01-22T17:46:44.187" v="25" actId="20577"/>
        <pc:sldMkLst>
          <pc:docMk/>
          <pc:sldMk cId="430073171" sldId="298"/>
        </pc:sldMkLst>
      </pc:sldChg>
      <pc:sldChg chg="modNotesTx">
        <pc:chgData name="Volante, Sandra (FRA)" userId="49f2b87c-6830-48aa-8591-fd270ba28453" providerId="ADAL" clId="{2FA6BEF7-4842-477F-9D3C-9CCB7FC6D69C}" dt="2026-01-22T17:49:13.538" v="36" actId="20577"/>
        <pc:sldMkLst>
          <pc:docMk/>
          <pc:sldMk cId="1872144878" sldId="305"/>
        </pc:sldMkLst>
      </pc:sldChg>
      <pc:sldChg chg="modNotesTx">
        <pc:chgData name="Volante, Sandra (FRA)" userId="49f2b87c-6830-48aa-8591-fd270ba28453" providerId="ADAL" clId="{2FA6BEF7-4842-477F-9D3C-9CCB7FC6D69C}" dt="2026-01-22T17:44:35.234" v="21" actId="6549"/>
        <pc:sldMkLst>
          <pc:docMk/>
          <pc:sldMk cId="2824496637" sldId="309"/>
        </pc:sldMkLst>
      </pc:sldChg>
      <pc:sldChg chg="modNotesTx">
        <pc:chgData name="Volante, Sandra (FRA)" userId="49f2b87c-6830-48aa-8591-fd270ba28453" providerId="ADAL" clId="{2FA6BEF7-4842-477F-9D3C-9CCB7FC6D69C}" dt="2026-01-22T17:50:10.307" v="37" actId="20577"/>
        <pc:sldMkLst>
          <pc:docMk/>
          <pc:sldMk cId="2789648138" sldId="322"/>
        </pc:sldMkLst>
      </pc:sldChg>
      <pc:sldChg chg="modNotesTx">
        <pc:chgData name="Volante, Sandra (FRA)" userId="49f2b87c-6830-48aa-8591-fd270ba28453" providerId="ADAL" clId="{2FA6BEF7-4842-477F-9D3C-9CCB7FC6D69C}" dt="2026-01-22T17:32:15.433" v="5" actId="20577"/>
        <pc:sldMkLst>
          <pc:docMk/>
          <pc:sldMk cId="4069810825" sldId="338"/>
        </pc:sldMkLst>
      </pc:sldChg>
      <pc:sldChg chg="modNotesTx">
        <pc:chgData name="Volante, Sandra (FRA)" userId="49f2b87c-6830-48aa-8591-fd270ba28453" providerId="ADAL" clId="{2FA6BEF7-4842-477F-9D3C-9CCB7FC6D69C}" dt="2026-01-22T17:39:01.183" v="6" actId="6549"/>
        <pc:sldMkLst>
          <pc:docMk/>
          <pc:sldMk cId="1728801994" sldId="374"/>
        </pc:sldMkLst>
      </pc:sldChg>
    </pc:docChg>
  </pc:docChgLst>
  <pc:docChgLst>
    <pc:chgData name="Volante, Sandra (FRA)" userId="49f2b87c-6830-48aa-8591-fd270ba28453" providerId="ADAL" clId="{DFE41021-E975-4590-8149-542B9268B3B5}"/>
    <pc:docChg chg="undo custSel modSld">
      <pc:chgData name="Volante, Sandra (FRA)" userId="49f2b87c-6830-48aa-8591-fd270ba28453" providerId="ADAL" clId="{DFE41021-E975-4590-8149-542B9268B3B5}" dt="2025-12-19T01:59:44.212" v="39" actId="20577"/>
      <pc:docMkLst>
        <pc:docMk/>
      </pc:docMkLst>
      <pc:sldChg chg="modSp mod">
        <pc:chgData name="Volante, Sandra (FRA)" userId="49f2b87c-6830-48aa-8591-fd270ba28453" providerId="ADAL" clId="{DFE41021-E975-4590-8149-542B9268B3B5}" dt="2025-12-19T01:50:55.934" v="3" actId="20577"/>
        <pc:sldMkLst>
          <pc:docMk/>
          <pc:sldMk cId="1833138107" sldId="261"/>
        </pc:sldMkLst>
        <pc:spChg chg="mod">
          <ac:chgData name="Volante, Sandra (FRA)" userId="49f2b87c-6830-48aa-8591-fd270ba28453" providerId="ADAL" clId="{DFE41021-E975-4590-8149-542B9268B3B5}" dt="2025-12-19T01:50:55.934" v="3" actId="20577"/>
          <ac:spMkLst>
            <pc:docMk/>
            <pc:sldMk cId="1833138107" sldId="261"/>
            <ac:spMk id="91139" creationId="{00000000-0000-0000-0000-000000000000}"/>
          </ac:spMkLst>
        </pc:spChg>
      </pc:sldChg>
      <pc:sldChg chg="modNotesTx">
        <pc:chgData name="Volante, Sandra (FRA)" userId="49f2b87c-6830-48aa-8591-fd270ba28453" providerId="ADAL" clId="{DFE41021-E975-4590-8149-542B9268B3B5}" dt="2025-12-19T01:59:44.212" v="39" actId="20577"/>
        <pc:sldMkLst>
          <pc:docMk/>
          <pc:sldMk cId="4115725289" sldId="281"/>
        </pc:sldMkLst>
      </pc:sldChg>
      <pc:sldChg chg="modSp mod modNotes modNotesTx">
        <pc:chgData name="Volante, Sandra (FRA)" userId="49f2b87c-6830-48aa-8591-fd270ba28453" providerId="ADAL" clId="{DFE41021-E975-4590-8149-542B9268B3B5}" dt="2025-12-19T01:59:18.001" v="31" actId="20577"/>
        <pc:sldMkLst>
          <pc:docMk/>
          <pc:sldMk cId="2150870050" sldId="282"/>
        </pc:sldMkLst>
        <pc:spChg chg="mod">
          <ac:chgData name="Volante, Sandra (FRA)" userId="49f2b87c-6830-48aa-8591-fd270ba28453" providerId="ADAL" clId="{DFE41021-E975-4590-8149-542B9268B3B5}" dt="2025-12-19T01:59:07.184" v="30"/>
          <ac:spMkLst>
            <pc:docMk/>
            <pc:sldMk cId="2150870050" sldId="282"/>
            <ac:spMk id="14339" creationId="{00000000-0000-0000-0000-000000000000}"/>
          </ac:spMkLst>
        </pc:spChg>
      </pc:sldChg>
      <pc:sldChg chg="modSp">
        <pc:chgData name="Volante, Sandra (FRA)" userId="49f2b87c-6830-48aa-8591-fd270ba28453" providerId="ADAL" clId="{DFE41021-E975-4590-8149-542B9268B3B5}" dt="2025-12-19T01:59:07.184" v="30"/>
        <pc:sldMkLst>
          <pc:docMk/>
          <pc:sldMk cId="3350849964" sldId="283"/>
        </pc:sldMkLst>
        <pc:spChg chg="mod">
          <ac:chgData name="Volante, Sandra (FRA)" userId="49f2b87c-6830-48aa-8591-fd270ba28453" providerId="ADAL" clId="{DFE41021-E975-4590-8149-542B9268B3B5}" dt="2025-12-19T01:59:07.184" v="30"/>
          <ac:spMkLst>
            <pc:docMk/>
            <pc:sldMk cId="3350849964" sldId="283"/>
            <ac:spMk id="15363" creationId="{00000000-0000-0000-0000-000000000000}"/>
          </ac:spMkLst>
        </pc:spChg>
      </pc:sldChg>
      <pc:sldChg chg="modSp">
        <pc:chgData name="Volante, Sandra (FRA)" userId="49f2b87c-6830-48aa-8591-fd270ba28453" providerId="ADAL" clId="{DFE41021-E975-4590-8149-542B9268B3B5}" dt="2025-12-19T01:59:07.184" v="30"/>
        <pc:sldMkLst>
          <pc:docMk/>
          <pc:sldMk cId="3887545466" sldId="284"/>
        </pc:sldMkLst>
        <pc:spChg chg="mod">
          <ac:chgData name="Volante, Sandra (FRA)" userId="49f2b87c-6830-48aa-8591-fd270ba28453" providerId="ADAL" clId="{DFE41021-E975-4590-8149-542B9268B3B5}" dt="2025-12-19T01:59:07.184" v="30"/>
          <ac:spMkLst>
            <pc:docMk/>
            <pc:sldMk cId="3887545466" sldId="284"/>
            <ac:spMk id="16387" creationId="{00000000-0000-0000-0000-000000000000}"/>
          </ac:spMkLst>
        </pc:spChg>
      </pc:sldChg>
      <pc:sldChg chg="modNotes">
        <pc:chgData name="Volante, Sandra (FRA)" userId="49f2b87c-6830-48aa-8591-fd270ba28453" providerId="ADAL" clId="{DFE41021-E975-4590-8149-542B9268B3B5}" dt="2025-12-19T01:59:07.184" v="30"/>
        <pc:sldMkLst>
          <pc:docMk/>
          <pc:sldMk cId="638995215" sldId="285"/>
        </pc:sldMkLst>
      </pc:sldChg>
      <pc:sldChg chg="modNotes">
        <pc:chgData name="Volante, Sandra (FRA)" userId="49f2b87c-6830-48aa-8591-fd270ba28453" providerId="ADAL" clId="{DFE41021-E975-4590-8149-542B9268B3B5}" dt="2025-12-19T01:59:07.184" v="30"/>
        <pc:sldMkLst>
          <pc:docMk/>
          <pc:sldMk cId="2157286205" sldId="289"/>
        </pc:sldMkLst>
      </pc:sldChg>
      <pc:sldChg chg="modNotes">
        <pc:chgData name="Volante, Sandra (FRA)" userId="49f2b87c-6830-48aa-8591-fd270ba28453" providerId="ADAL" clId="{DFE41021-E975-4590-8149-542B9268B3B5}" dt="2025-12-19T01:59:07.184" v="30"/>
        <pc:sldMkLst>
          <pc:docMk/>
          <pc:sldMk cId="1326704503" sldId="290"/>
        </pc:sldMkLst>
      </pc:sldChg>
      <pc:sldChg chg="modSp mod modNotesTx">
        <pc:chgData name="Volante, Sandra (FRA)" userId="49f2b87c-6830-48aa-8591-fd270ba28453" providerId="ADAL" clId="{DFE41021-E975-4590-8149-542B9268B3B5}" dt="2025-12-19T01:57:49.311" v="28" actId="20577"/>
        <pc:sldMkLst>
          <pc:docMk/>
          <pc:sldMk cId="739118443" sldId="326"/>
        </pc:sldMkLst>
        <pc:spChg chg="mod">
          <ac:chgData name="Volante, Sandra (FRA)" userId="49f2b87c-6830-48aa-8591-fd270ba28453" providerId="ADAL" clId="{DFE41021-E975-4590-8149-542B9268B3B5}" dt="2025-12-19T01:57:49.311" v="28" actId="20577"/>
          <ac:spMkLst>
            <pc:docMk/>
            <pc:sldMk cId="739118443" sldId="326"/>
            <ac:spMk id="12291" creationId="{00000000-0000-0000-0000-000000000000}"/>
          </ac:spMkLst>
        </pc:spChg>
      </pc:sldChg>
      <pc:sldChg chg="modNotes">
        <pc:chgData name="Volante, Sandra (FRA)" userId="49f2b87c-6830-48aa-8591-fd270ba28453" providerId="ADAL" clId="{DFE41021-E975-4590-8149-542B9268B3B5}" dt="2025-12-19T01:59:07.184" v="30"/>
        <pc:sldMkLst>
          <pc:docMk/>
          <pc:sldMk cId="3807452034" sldId="352"/>
        </pc:sldMkLst>
      </pc:sldChg>
      <pc:sldChg chg="modNotes">
        <pc:chgData name="Volante, Sandra (FRA)" userId="49f2b87c-6830-48aa-8591-fd270ba28453" providerId="ADAL" clId="{DFE41021-E975-4590-8149-542B9268B3B5}" dt="2025-12-19T01:59:07.184" v="30"/>
        <pc:sldMkLst>
          <pc:docMk/>
          <pc:sldMk cId="2797986485" sldId="356"/>
        </pc:sldMkLst>
      </pc:sldChg>
      <pc:sldChg chg="addSp delSp modSp mod modNotesTx">
        <pc:chgData name="Volante, Sandra (FRA)" userId="49f2b87c-6830-48aa-8591-fd270ba28453" providerId="ADAL" clId="{DFE41021-E975-4590-8149-542B9268B3B5}" dt="2025-12-19T01:55:19.394" v="18" actId="1076"/>
        <pc:sldMkLst>
          <pc:docMk/>
          <pc:sldMk cId="3653108969" sldId="372"/>
        </pc:sldMkLst>
        <pc:picChg chg="add mod">
          <ac:chgData name="Volante, Sandra (FRA)" userId="49f2b87c-6830-48aa-8591-fd270ba28453" providerId="ADAL" clId="{DFE41021-E975-4590-8149-542B9268B3B5}" dt="2025-12-19T01:55:19.394" v="18" actId="1076"/>
          <ac:picMkLst>
            <pc:docMk/>
            <pc:sldMk cId="3653108969" sldId="372"/>
            <ac:picMk id="2" creationId="{32AA31A2-D74D-10BC-C199-3610FC3C6475}"/>
          </ac:picMkLst>
        </pc:picChg>
        <pc:picChg chg="del">
          <ac:chgData name="Volante, Sandra (FRA)" userId="49f2b87c-6830-48aa-8591-fd270ba28453" providerId="ADAL" clId="{DFE41021-E975-4590-8149-542B9268B3B5}" dt="2025-12-19T01:52:05.041" v="4" actId="478"/>
          <ac:picMkLst>
            <pc:docMk/>
            <pc:sldMk cId="3653108969" sldId="372"/>
            <ac:picMk id="6" creationId="{D891A15B-A4CE-DA0F-1366-497B2A295147}"/>
          </ac:picMkLst>
        </pc:picChg>
      </pc:sldChg>
      <pc:sldChg chg="addSp delSp modSp mod">
        <pc:chgData name="Volante, Sandra (FRA)" userId="49f2b87c-6830-48aa-8591-fd270ba28453" providerId="ADAL" clId="{DFE41021-E975-4590-8149-542B9268B3B5}" dt="2025-12-19T01:56:32.290" v="23" actId="14100"/>
        <pc:sldMkLst>
          <pc:docMk/>
          <pc:sldMk cId="2431798264" sldId="373"/>
        </pc:sldMkLst>
        <pc:picChg chg="del">
          <ac:chgData name="Volante, Sandra (FRA)" userId="49f2b87c-6830-48aa-8591-fd270ba28453" providerId="ADAL" clId="{DFE41021-E975-4590-8149-542B9268B3B5}" dt="2025-12-19T01:52:20.481" v="6" actId="478"/>
          <ac:picMkLst>
            <pc:docMk/>
            <pc:sldMk cId="2431798264" sldId="373"/>
            <ac:picMk id="3" creationId="{44D87EFE-A9A6-7F40-2AED-D99276BA8468}"/>
          </ac:picMkLst>
        </pc:picChg>
        <pc:picChg chg="add del mod">
          <ac:chgData name="Volante, Sandra (FRA)" userId="49f2b87c-6830-48aa-8591-fd270ba28453" providerId="ADAL" clId="{DFE41021-E975-4590-8149-542B9268B3B5}" dt="2025-12-19T01:54:56.793" v="15" actId="478"/>
          <ac:picMkLst>
            <pc:docMk/>
            <pc:sldMk cId="2431798264" sldId="373"/>
            <ac:picMk id="4" creationId="{0E78DA78-75BA-51C1-40A0-EEC21EB37407}"/>
          </ac:picMkLst>
        </pc:picChg>
        <pc:picChg chg="add mod">
          <ac:chgData name="Volante, Sandra (FRA)" userId="49f2b87c-6830-48aa-8591-fd270ba28453" providerId="ADAL" clId="{DFE41021-E975-4590-8149-542B9268B3B5}" dt="2025-12-19T01:56:32.290" v="23" actId="14100"/>
          <ac:picMkLst>
            <pc:docMk/>
            <pc:sldMk cId="2431798264" sldId="373"/>
            <ac:picMk id="6" creationId="{4E3A42F3-DE47-229D-0E6A-D98F47B4BA4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946" tIns="45972" rIns="91946" bIns="45972" rtlCol="0"/>
          <a:lstStyle>
            <a:lvl1pPr algn="r">
              <a:defRPr sz="1200"/>
            </a:lvl1pPr>
          </a:lstStyle>
          <a:p>
            <a:fld id="{4FE9E2A5-278D-499F-9C0B-9C4D4F175615}" type="datetimeFigureOut">
              <a:rPr lang="en-US" smtClean="0"/>
              <a:t>1/22/2026</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1946" tIns="45972" rIns="91946" bIns="459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1946" tIns="45972" rIns="91946" bIns="45972" rtlCol="0" anchor="b"/>
          <a:lstStyle>
            <a:lvl1pPr algn="r">
              <a:defRPr sz="1200"/>
            </a:lvl1pPr>
          </a:lstStyle>
          <a:p>
            <a:fld id="{20250EC8-B58E-49DB-A7D1-27E447D35B98}" type="slidenum">
              <a:rPr lang="en-US" smtClean="0"/>
              <a:t>‹#›</a:t>
            </a:fld>
            <a:endParaRPr lang="en-US" dirty="0"/>
          </a:p>
        </p:txBody>
      </p:sp>
    </p:spTree>
    <p:extLst>
      <p:ext uri="{BB962C8B-B14F-4D97-AF65-F5344CB8AC3E}">
        <p14:creationId xmlns:p14="http://schemas.microsoft.com/office/powerpoint/2010/main" val="207335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946" tIns="45972" rIns="91946" bIns="45972"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1946" tIns="45972" rIns="91946" bIns="45972" rtlCol="0"/>
          <a:lstStyle>
            <a:lvl1pPr algn="r">
              <a:defRPr sz="1200"/>
            </a:lvl1pPr>
          </a:lstStyle>
          <a:p>
            <a:fld id="{E5255203-AB1C-4B3F-8265-0808DC3AC572}" type="datetimeFigureOut">
              <a:rPr lang="en-US" smtClean="0"/>
              <a:t>1/22/2026</a:t>
            </a:fld>
            <a:endParaRPr lang="en-US" dirty="0"/>
          </a:p>
        </p:txBody>
      </p:sp>
      <p:sp>
        <p:nvSpPr>
          <p:cNvPr id="4" name="Slide Image Placeholder 3"/>
          <p:cNvSpPr>
            <a:spLocks noGrp="1" noRot="1" noChangeAspect="1"/>
          </p:cNvSpPr>
          <p:nvPr>
            <p:ph type="sldImg" idx="2"/>
          </p:nvPr>
        </p:nvSpPr>
        <p:spPr>
          <a:xfrm>
            <a:off x="1196975" y="692150"/>
            <a:ext cx="4616450" cy="3463925"/>
          </a:xfrm>
          <a:prstGeom prst="rect">
            <a:avLst/>
          </a:prstGeom>
          <a:noFill/>
          <a:ln w="12700">
            <a:solidFill>
              <a:prstClr val="black"/>
            </a:solidFill>
          </a:ln>
        </p:spPr>
        <p:txBody>
          <a:bodyPr vert="horz" lIns="91946" tIns="45972" rIns="91946" bIns="45972"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946" tIns="45972" rIns="91946" bIns="459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1946" tIns="45972" rIns="91946" bIns="459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1946" tIns="45972" rIns="91946" bIns="45972" rtlCol="0" anchor="b"/>
          <a:lstStyle>
            <a:lvl1pPr algn="r">
              <a:defRPr sz="1200"/>
            </a:lvl1pPr>
          </a:lstStyle>
          <a:p>
            <a:fld id="{14FF0EF6-05EE-4C7D-9F16-7BCE5AC2C7F0}" type="slidenum">
              <a:rPr lang="en-US" smtClean="0"/>
              <a:t>‹#›</a:t>
            </a:fld>
            <a:endParaRPr lang="en-US" dirty="0"/>
          </a:p>
        </p:txBody>
      </p:sp>
    </p:spTree>
    <p:extLst>
      <p:ext uri="{BB962C8B-B14F-4D97-AF65-F5344CB8AC3E}">
        <p14:creationId xmlns:p14="http://schemas.microsoft.com/office/powerpoint/2010/main" val="305445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07C4F0A7-69C1-4846-BE1C-7ACFB094159F}" type="slidenum">
              <a:rPr lang="en-US" altLang="en-US" smtClean="0">
                <a:solidFill>
                  <a:prstClr val="black"/>
                </a:solidFill>
                <a:latin typeface="Times New Roman" pitchFamily="18" charset="0"/>
              </a:rPr>
              <a:pPr/>
              <a:t>1</a:t>
            </a:fld>
            <a:endParaRPr lang="en-US" altLang="en-US" dirty="0">
              <a:solidFill>
                <a:prstClr val="black"/>
              </a:solidFill>
              <a:latin typeface="Times New Roman" pitchFamily="18" charset="0"/>
            </a:endParaRPr>
          </a:p>
        </p:txBody>
      </p:sp>
      <p:sp>
        <p:nvSpPr>
          <p:cNvPr id="51203" name="Rectangle 2"/>
          <p:cNvSpPr>
            <a:spLocks noGrp="1" noRot="1" noChangeAspect="1" noChangeArrowheads="1" noTextEdit="1"/>
          </p:cNvSpPr>
          <p:nvPr>
            <p:ph type="sldImg"/>
          </p:nvPr>
        </p:nvSpPr>
        <p:spPr>
          <a:xfrm>
            <a:off x="1158875" y="673100"/>
            <a:ext cx="4691063" cy="3519488"/>
          </a:xfrm>
          <a:ln/>
        </p:spPr>
      </p:sp>
      <p:sp>
        <p:nvSpPr>
          <p:cNvPr id="51204"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This is a tool to assist railroads and contractors in providing the</a:t>
            </a:r>
            <a:r>
              <a:rPr lang="en-US" altLang="en-US" baseline="0" dirty="0"/>
              <a:t> </a:t>
            </a:r>
            <a:r>
              <a:rPr lang="en-US" altLang="en-US" dirty="0"/>
              <a:t>required FRA post-accident training for supervisors responsible for regulated service employees per Part 219.11(g).  The requirement is to provide training on the qualifying criteria for FRA post-accident testing, and the role of the supervisor in post-accident collections.</a:t>
            </a:r>
          </a:p>
          <a:p>
            <a:pPr eaLnBrk="1" hangingPunct="1"/>
            <a:r>
              <a:rPr lang="en-US" altLang="en-US" dirty="0"/>
              <a:t>Note that in addition to this training on post-accident testing, railroads and regulated contractors are also required to provide training on signs &amp; symptoms of alcohol &amp; drug influence, intoxication and misuse.  </a:t>
            </a:r>
          </a:p>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AB71EF95-71A7-4144-8E9C-C2E9C5CD2D3E}" type="slidenum">
              <a:rPr lang="en-US" altLang="en-US" smtClean="0">
                <a:latin typeface="Times New Roman" pitchFamily="18" charset="0"/>
              </a:rPr>
              <a:pPr/>
              <a:t>10</a:t>
            </a:fld>
            <a:endParaRPr lang="en-US" altLang="en-US" dirty="0">
              <a:latin typeface="Times New Roman" pitchFamily="18" charset="0"/>
            </a:endParaRPr>
          </a:p>
        </p:txBody>
      </p:sp>
      <p:sp>
        <p:nvSpPr>
          <p:cNvPr id="57347" name="Rectangle 2"/>
          <p:cNvSpPr>
            <a:spLocks noGrp="1" noRot="1" noChangeAspect="1" noChangeArrowheads="1" noTextEdit="1"/>
          </p:cNvSpPr>
          <p:nvPr>
            <p:ph type="sldImg"/>
          </p:nvPr>
        </p:nvSpPr>
        <p:spPr>
          <a:xfrm>
            <a:off x="1158875" y="673100"/>
            <a:ext cx="4691063" cy="3519488"/>
          </a:xfrm>
          <a:ln/>
        </p:spPr>
      </p:sp>
      <p:sp>
        <p:nvSpPr>
          <p:cNvPr id="57348"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600" dirty="0"/>
              <a:t>Part 219 Interpretation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AC8AF53E-BF5B-48F5-AD28-183CEB87617E}" type="slidenum">
              <a:rPr lang="en-US" altLang="en-US" smtClean="0">
                <a:latin typeface="Times New Roman" pitchFamily="18" charset="0"/>
              </a:rPr>
              <a:pPr/>
              <a:t>11</a:t>
            </a:fld>
            <a:endParaRPr lang="en-US" altLang="en-US" dirty="0">
              <a:latin typeface="Times New Roman" pitchFamily="18" charset="0"/>
            </a:endParaRPr>
          </a:p>
        </p:txBody>
      </p:sp>
      <p:sp>
        <p:nvSpPr>
          <p:cNvPr id="58371" name="Rectangle 2"/>
          <p:cNvSpPr>
            <a:spLocks noGrp="1" noRot="1" noChangeAspect="1" noChangeArrowheads="1" noTextEdit="1"/>
          </p:cNvSpPr>
          <p:nvPr>
            <p:ph type="sldImg"/>
          </p:nvPr>
        </p:nvSpPr>
        <p:spPr>
          <a:xfrm>
            <a:off x="1158875" y="673100"/>
            <a:ext cx="4691063" cy="3519488"/>
          </a:xfrm>
          <a:ln/>
        </p:spPr>
      </p:sp>
      <p:sp>
        <p:nvSpPr>
          <p:cNvPr id="58372"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en-US" altLang="en-US" sz="1600" dirty="0"/>
              <a:t>Definition of an Impact accident.  </a:t>
            </a:r>
          </a:p>
          <a:p>
            <a:pPr marL="714375" marR="0" indent="-409575">
              <a:spcBef>
                <a:spcPts val="0"/>
              </a:spcBef>
              <a:spcAft>
                <a:spcPts val="0"/>
              </a:spcAft>
              <a:buFont typeface="Arial" panose="020B0604020202020204" pitchFamily="34" charset="0"/>
              <a:buChar char="•"/>
            </a:pPr>
            <a:r>
              <a:rPr lang="en-US" sz="1600" dirty="0">
                <a:effectLst/>
                <a:latin typeface="Times New Roman"/>
                <a:ea typeface="Times New Roman"/>
                <a:cs typeface="Times New Roman"/>
              </a:rPr>
              <a:t> A head-on or rear-end collision between on-track equipment;</a:t>
            </a:r>
            <a:endParaRPr lang="en-US" sz="1400" dirty="0">
              <a:effectLst/>
              <a:latin typeface="+mn-lt"/>
              <a:ea typeface="Calibri"/>
              <a:cs typeface="Times New Roman"/>
            </a:endParaRPr>
          </a:p>
          <a:p>
            <a:pPr marL="714375" marR="0" indent="-409575">
              <a:spcBef>
                <a:spcPts val="0"/>
              </a:spcBef>
              <a:spcAft>
                <a:spcPts val="0"/>
              </a:spcAft>
            </a:pPr>
            <a:r>
              <a:rPr lang="en-US" sz="1600" dirty="0">
                <a:effectLst/>
                <a:latin typeface="Times New Roman"/>
                <a:ea typeface="Times New Roman"/>
                <a:cs typeface="Times New Roman"/>
              </a:rPr>
              <a:t> </a:t>
            </a:r>
            <a:endParaRPr lang="en-US" sz="1400" dirty="0">
              <a:effectLst/>
              <a:latin typeface="+mn-lt"/>
              <a:ea typeface="Calibri"/>
              <a:cs typeface="Times New Roman"/>
            </a:endParaRPr>
          </a:p>
          <a:p>
            <a:pPr marL="714375" marR="0" indent="-400050">
              <a:spcBef>
                <a:spcPts val="0"/>
              </a:spcBef>
              <a:spcAft>
                <a:spcPts val="0"/>
              </a:spcAft>
              <a:buFont typeface="Arial" panose="020B0604020202020204" pitchFamily="34" charset="0"/>
              <a:buChar char="•"/>
            </a:pPr>
            <a:r>
              <a:rPr lang="en-US" sz="1600" dirty="0">
                <a:effectLst/>
                <a:latin typeface="Times New Roman"/>
                <a:ea typeface="Times New Roman"/>
                <a:cs typeface="Times New Roman"/>
              </a:rPr>
              <a:t>A side collision, derailment collision, raking collision, switching collision, or “other impact accident,” as defined by this section; </a:t>
            </a:r>
            <a:endParaRPr lang="en-US" sz="1400" dirty="0">
              <a:effectLst/>
              <a:latin typeface="+mn-lt"/>
              <a:ea typeface="Calibri"/>
              <a:cs typeface="Times New Roman"/>
            </a:endParaRPr>
          </a:p>
          <a:p>
            <a:pPr marL="714375" marR="0" indent="-400050">
              <a:spcBef>
                <a:spcPts val="0"/>
              </a:spcBef>
              <a:spcAft>
                <a:spcPts val="0"/>
              </a:spcAft>
            </a:pPr>
            <a:r>
              <a:rPr lang="en-US" sz="1600" dirty="0">
                <a:effectLst/>
                <a:latin typeface="Times New Roman"/>
                <a:ea typeface="Times New Roman"/>
                <a:cs typeface="Times New Roman"/>
              </a:rPr>
              <a:t> </a:t>
            </a:r>
            <a:endParaRPr lang="en-US" sz="1400" dirty="0">
              <a:effectLst/>
              <a:latin typeface="+mn-lt"/>
              <a:ea typeface="Calibri"/>
              <a:cs typeface="Times New Roman"/>
            </a:endParaRPr>
          </a:p>
          <a:p>
            <a:pPr marL="714375" marR="0" indent="-409575">
              <a:spcBef>
                <a:spcPts val="0"/>
              </a:spcBef>
              <a:spcAft>
                <a:spcPts val="0"/>
              </a:spcAft>
              <a:buFont typeface="Arial" panose="020B0604020202020204" pitchFamily="34" charset="0"/>
              <a:buChar char="•"/>
            </a:pPr>
            <a:r>
              <a:rPr lang="en-US" sz="1600" dirty="0">
                <a:effectLst/>
                <a:latin typeface="Times New Roman"/>
                <a:ea typeface="Times New Roman"/>
                <a:cs typeface="Times New Roman"/>
              </a:rPr>
              <a:t>Impact with a deliberately-placed obstruction, such as a bumping post (but not a derail); or</a:t>
            </a:r>
            <a:endParaRPr lang="en-US" sz="1400" dirty="0">
              <a:effectLst/>
              <a:latin typeface="+mn-lt"/>
              <a:ea typeface="Calibri"/>
              <a:cs typeface="Times New Roman"/>
            </a:endParaRPr>
          </a:p>
          <a:p>
            <a:pPr marL="714375" marR="0" indent="-409575">
              <a:spcBef>
                <a:spcPts val="0"/>
              </a:spcBef>
              <a:spcAft>
                <a:spcPts val="0"/>
              </a:spcAft>
            </a:pPr>
            <a:r>
              <a:rPr lang="en-US" sz="1600" dirty="0">
                <a:effectLst/>
                <a:latin typeface="Times New Roman"/>
                <a:ea typeface="Times New Roman"/>
                <a:cs typeface="Times New Roman"/>
              </a:rPr>
              <a:t> </a:t>
            </a:r>
            <a:endParaRPr lang="en-US" sz="1400" dirty="0">
              <a:effectLst/>
              <a:latin typeface="+mn-lt"/>
              <a:ea typeface="Calibri"/>
              <a:cs typeface="Times New Roman"/>
            </a:endParaRPr>
          </a:p>
          <a:p>
            <a:pPr marL="714375" marR="0" indent="-409575">
              <a:spcBef>
                <a:spcPts val="0"/>
              </a:spcBef>
              <a:spcAft>
                <a:spcPts val="0"/>
              </a:spcAft>
              <a:buFont typeface="Arial" panose="020B0604020202020204" pitchFamily="34" charset="0"/>
              <a:buChar char="•"/>
            </a:pPr>
            <a:r>
              <a:rPr lang="en-US" sz="1600" dirty="0">
                <a:effectLst/>
                <a:latin typeface="Times New Roman"/>
                <a:ea typeface="Times New Roman"/>
                <a:cs typeface="Times New Roman"/>
              </a:rPr>
              <a:t>Impact between on-track equipment and any railroad equipment fouling the track, such as an impact between a train and the boom of an off-rail vehicle.  </a:t>
            </a:r>
            <a:endParaRPr lang="en-US" sz="1400" dirty="0">
              <a:effectLst/>
              <a:latin typeface="+mn-lt"/>
              <a:ea typeface="Calibri"/>
              <a:cs typeface="Times New Roman"/>
            </a:endParaRPr>
          </a:p>
          <a:p>
            <a:pPr marL="714375" marR="0" indent="-409575">
              <a:spcBef>
                <a:spcPts val="0"/>
              </a:spcBef>
              <a:spcAft>
                <a:spcPts val="0"/>
              </a:spcAft>
            </a:pPr>
            <a:r>
              <a:rPr lang="en-US" sz="1600" dirty="0">
                <a:effectLst/>
                <a:latin typeface="Times New Roman"/>
                <a:ea typeface="Times New Roman"/>
                <a:cs typeface="Times New Roman"/>
              </a:rPr>
              <a:t> </a:t>
            </a:r>
            <a:endParaRPr lang="en-US" sz="1400" dirty="0">
              <a:effectLst/>
              <a:latin typeface="+mn-lt"/>
              <a:ea typeface="Calibri"/>
              <a:cs typeface="Times New Roman"/>
            </a:endParaRPr>
          </a:p>
          <a:p>
            <a:pPr marL="714375" marR="0" indent="-409575">
              <a:spcBef>
                <a:spcPts val="0"/>
              </a:spcBef>
              <a:spcAft>
                <a:spcPts val="0"/>
              </a:spcAft>
              <a:buFont typeface="Arial" panose="020B0604020202020204" pitchFamily="34" charset="0"/>
              <a:buChar char="•"/>
            </a:pPr>
            <a:r>
              <a:rPr lang="en-US" sz="1600" dirty="0">
                <a:effectLst/>
                <a:latin typeface="Times New Roman"/>
                <a:ea typeface="Times New Roman"/>
                <a:cs typeface="Times New Roman"/>
              </a:rPr>
              <a:t>The definition of “impact accident” does not include an impact with naturally-occurring obstructions such as fallen trees, rock or snow slides, livestock, etc.</a:t>
            </a:r>
            <a:endParaRPr lang="en-US" sz="1400" dirty="0">
              <a:effectLst/>
              <a:latin typeface="+mn-lt"/>
              <a:ea typeface="Calibri"/>
              <a:cs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5EDC2B12-C6C5-4E38-8DAB-02B70A9757C3}" type="slidenum">
              <a:rPr lang="en-US" altLang="en-US" smtClean="0">
                <a:latin typeface="Times New Roman" pitchFamily="18" charset="0"/>
              </a:rPr>
              <a:pPr/>
              <a:t>12</a:t>
            </a:fld>
            <a:endParaRPr lang="en-US" altLang="en-US" dirty="0">
              <a:latin typeface="Times New Roman" pitchFamily="18" charset="0"/>
            </a:endParaRPr>
          </a:p>
        </p:txBody>
      </p:sp>
      <p:sp>
        <p:nvSpPr>
          <p:cNvPr id="59395" name="Rectangle 2"/>
          <p:cNvSpPr>
            <a:spLocks noGrp="1" noRot="1" noChangeAspect="1" noChangeArrowheads="1" noTextEdit="1"/>
          </p:cNvSpPr>
          <p:nvPr>
            <p:ph type="sldImg"/>
          </p:nvPr>
        </p:nvSpPr>
        <p:spPr>
          <a:xfrm>
            <a:off x="1158875" y="673100"/>
            <a:ext cx="4691063" cy="3519488"/>
          </a:xfrm>
          <a:ln/>
        </p:spPr>
      </p:sp>
      <p:sp>
        <p:nvSpPr>
          <p:cNvPr id="59396"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Means a train transporting persons (other than employees, contractors, or persons riding equipment to observe or monitor railroad operations) in intercity passenger service, commuter or other short-haul service, or for excursion or recreational purposes.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68D2949C-7A9B-4FE7-A910-421B6A3CBDF5}" type="slidenum">
              <a:rPr lang="en-US" altLang="en-US" smtClean="0">
                <a:latin typeface="Times New Roman" pitchFamily="18" charset="0"/>
              </a:rPr>
              <a:pPr/>
              <a:t>13</a:t>
            </a:fld>
            <a:endParaRPr lang="en-US" altLang="en-US" dirty="0">
              <a:latin typeface="Times New Roman" pitchFamily="18" charset="0"/>
            </a:endParaRPr>
          </a:p>
        </p:txBody>
      </p:sp>
      <p:sp>
        <p:nvSpPr>
          <p:cNvPr id="60419" name="Rectangle 2"/>
          <p:cNvSpPr>
            <a:spLocks noGrp="1" noRot="1" noChangeAspect="1" noChangeArrowheads="1" noTextEdit="1"/>
          </p:cNvSpPr>
          <p:nvPr>
            <p:ph type="sldImg"/>
          </p:nvPr>
        </p:nvSpPr>
        <p:spPr>
          <a:xfrm>
            <a:off x="1158875" y="673100"/>
            <a:ext cx="4691063" cy="3519488"/>
          </a:xfrm>
          <a:ln/>
        </p:spPr>
      </p:sp>
      <p:sp>
        <p:nvSpPr>
          <p:cNvPr id="60420"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A Train Incident means an event involving the movement of railroad on-track equipment that results in a casualty, but in which railroad property damage </a:t>
            </a:r>
            <a:r>
              <a:rPr lang="en-US" altLang="en-US" sz="1600" u="sng" dirty="0"/>
              <a:t>does not exceed </a:t>
            </a:r>
            <a:r>
              <a:rPr lang="en-US" altLang="en-US" sz="1600" dirty="0"/>
              <a:t>$12,600.</a:t>
            </a:r>
          </a:p>
          <a:p>
            <a:pPr eaLnBrk="1" hangingPunct="1"/>
            <a:endParaRPr lang="en-US" altLang="en-US" sz="1600" dirty="0"/>
          </a:p>
          <a:p>
            <a:pPr eaLnBrk="1" hangingPunct="1"/>
            <a:r>
              <a:rPr lang="en-US" altLang="en-US" sz="1600" dirty="0"/>
              <a:t>If an employee dies within 12 hours of a qualifying event, the remains must be tested. 219.11 (f).</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24FDF-8266-412B-B2F0-DD09A11920D9}" type="slidenum">
              <a:rPr lang="en-US" smtClean="0"/>
              <a:t>14</a:t>
            </a:fld>
            <a:endParaRPr lang="en-US" dirty="0"/>
          </a:p>
        </p:txBody>
      </p:sp>
    </p:spTree>
    <p:extLst>
      <p:ext uri="{BB962C8B-B14F-4D97-AF65-F5344CB8AC3E}">
        <p14:creationId xmlns:p14="http://schemas.microsoft.com/office/powerpoint/2010/main" val="2975745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8299" rtl="0" eaLnBrk="1" fontAlgn="auto" latinLnBrk="0" hangingPunct="1">
              <a:lnSpc>
                <a:spcPct val="100000"/>
              </a:lnSpc>
              <a:spcBef>
                <a:spcPts val="0"/>
              </a:spcBef>
              <a:spcAft>
                <a:spcPts val="0"/>
              </a:spcAft>
              <a:buClrTx/>
              <a:buSzTx/>
              <a:buFontTx/>
              <a:buNone/>
              <a:tabLst/>
              <a:defRPr/>
            </a:pPr>
            <a:r>
              <a:rPr lang="en-US" dirty="0"/>
              <a:t>If there is a fatality of any on-duty regulated employee or regulated service contractor</a:t>
            </a:r>
            <a:r>
              <a:rPr lang="en-US" baseline="0" dirty="0"/>
              <a:t> </a:t>
            </a:r>
            <a:r>
              <a:rPr lang="en-US" dirty="0"/>
              <a:t>(within 12 hours) as result of a Highway-Rail Grade Crossing Accident/Incident, the fatally injured regulated employee must be tested regardless of fault. </a:t>
            </a:r>
          </a:p>
          <a:p>
            <a:pPr defTabSz="928299">
              <a:defRPr/>
            </a:pPr>
            <a:endParaRPr lang="en-US" dirty="0"/>
          </a:p>
          <a:p>
            <a:pPr defTabSz="928299">
              <a:defRPr/>
            </a:pPr>
            <a:r>
              <a:rPr lang="en-US" altLang="en-US" b="1" dirty="0"/>
              <a:t>Does not have to meet the $12,600 monetary reporting threshold. </a:t>
            </a:r>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 More than one</a:t>
            </a:r>
            <a:r>
              <a:rPr lang="en-US" baseline="0" dirty="0"/>
              <a:t> of the 5 subcategories outlined within </a:t>
            </a:r>
            <a:r>
              <a:rPr lang="en-US" dirty="0"/>
              <a:t>219.201(a)(5)(i-v) could require</a:t>
            </a:r>
            <a:r>
              <a:rPr lang="en-US" baseline="0" dirty="0"/>
              <a:t> regulated employees to be post-accident tested.</a:t>
            </a:r>
            <a:endParaRPr lang="en-US" dirty="0"/>
          </a:p>
          <a:p>
            <a:endParaRPr lang="en-US" dirty="0"/>
          </a:p>
        </p:txBody>
      </p:sp>
      <p:sp>
        <p:nvSpPr>
          <p:cNvPr id="4" name="Slide Number Placeholder 3"/>
          <p:cNvSpPr>
            <a:spLocks noGrp="1"/>
          </p:cNvSpPr>
          <p:nvPr>
            <p:ph type="sldNum" sz="quarter" idx="10"/>
          </p:nvPr>
        </p:nvSpPr>
        <p:spPr/>
        <p:txBody>
          <a:bodyPr/>
          <a:lstStyle/>
          <a:p>
            <a:fld id="{73F24FDF-8266-412B-B2F0-DD09A11920D9}" type="slidenum">
              <a:rPr lang="en-US" smtClean="0"/>
              <a:t>15</a:t>
            </a:fld>
            <a:endParaRPr lang="en-US" dirty="0"/>
          </a:p>
        </p:txBody>
      </p:sp>
    </p:spTree>
    <p:extLst>
      <p:ext uri="{BB962C8B-B14F-4D97-AF65-F5344CB8AC3E}">
        <p14:creationId xmlns:p14="http://schemas.microsoft.com/office/powerpoint/2010/main" val="1270710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E65DAB4B-FFA2-4472-AD67-670C5D8F45F7}" type="slidenum">
              <a:rPr lang="en-US" altLang="en-US" smtClean="0">
                <a:latin typeface="Times New Roman" pitchFamily="18" charset="0"/>
              </a:rPr>
              <a:pPr/>
              <a:t>16</a:t>
            </a:fld>
            <a:endParaRPr lang="en-US" altLang="en-US" dirty="0">
              <a:latin typeface="Times New Roman" pitchFamily="18" charset="0"/>
            </a:endParaRPr>
          </a:p>
        </p:txBody>
      </p:sp>
      <p:sp>
        <p:nvSpPr>
          <p:cNvPr id="61443" name="Rectangle 2"/>
          <p:cNvSpPr>
            <a:spLocks noGrp="1" noRot="1" noChangeAspect="1" noChangeArrowheads="1" noTextEdit="1"/>
          </p:cNvSpPr>
          <p:nvPr>
            <p:ph type="sldImg"/>
          </p:nvPr>
        </p:nvSpPr>
        <p:spPr>
          <a:xfrm>
            <a:off x="1158875" y="673100"/>
            <a:ext cx="4691063" cy="3519488"/>
          </a:xfrm>
          <a:ln/>
        </p:spPr>
      </p:sp>
      <p:sp>
        <p:nvSpPr>
          <p:cNvPr id="61444"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t>It’s important because there are higher standards for a Major Train Accident.  As we’ll see in our next discussion on “which crewmembers to test” there is </a:t>
            </a:r>
            <a:r>
              <a:rPr lang="en-US" altLang="en-US" sz="1600" u="sng" dirty="0"/>
              <a:t>no provision for excluding </a:t>
            </a:r>
            <a:r>
              <a:rPr lang="en-US" sz="1400" b="0" i="0" u="sng" strike="noStrike" kern="1200" baseline="0" dirty="0">
                <a:solidFill>
                  <a:schemeClr val="tx1"/>
                </a:solidFill>
                <a:latin typeface="+mn-lt"/>
                <a:ea typeface="+mn-ea"/>
                <a:cs typeface="+mn-cs"/>
              </a:rPr>
              <a:t>crew members of all trains and on-track equipment</a:t>
            </a:r>
            <a:r>
              <a:rPr lang="en-US" sz="1400" b="0" i="0" u="none" strike="noStrike" kern="1200" baseline="0" dirty="0">
                <a:solidFill>
                  <a:schemeClr val="tx1"/>
                </a:solidFill>
                <a:latin typeface="+mn-lt"/>
                <a:ea typeface="+mn-ea"/>
                <a:cs typeface="+mn-cs"/>
              </a:rPr>
              <a:t> </a:t>
            </a:r>
            <a:r>
              <a:rPr lang="en-US" altLang="en-US" sz="1600" dirty="0"/>
              <a:t>from testing for a Major Train Accident.</a:t>
            </a:r>
          </a:p>
          <a:p>
            <a:pPr eaLnBrk="1" hangingPunct="1"/>
            <a:endParaRPr lang="en-US" altLang="en-US" sz="1600" dirty="0"/>
          </a:p>
          <a:p>
            <a:pPr eaLnBrk="1" hangingPunct="1"/>
            <a:endParaRPr lang="en-US" altLang="en-US" sz="16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54243" indent="-290093" eaLnBrk="0" hangingPunct="0">
              <a:defRPr>
                <a:solidFill>
                  <a:schemeClr val="tx1"/>
                </a:solidFill>
                <a:latin typeface="Tahoma" pitchFamily="34" charset="0"/>
              </a:defRPr>
            </a:lvl2pPr>
            <a:lvl3pPr marL="1160374" indent="-232075" eaLnBrk="0" hangingPunct="0">
              <a:defRPr>
                <a:solidFill>
                  <a:schemeClr val="tx1"/>
                </a:solidFill>
                <a:latin typeface="Tahoma" pitchFamily="34" charset="0"/>
              </a:defRPr>
            </a:lvl3pPr>
            <a:lvl4pPr marL="1624523" indent="-232075" eaLnBrk="0" hangingPunct="0">
              <a:defRPr>
                <a:solidFill>
                  <a:schemeClr val="tx1"/>
                </a:solidFill>
                <a:latin typeface="Tahoma" pitchFamily="34" charset="0"/>
              </a:defRPr>
            </a:lvl4pPr>
            <a:lvl5pPr marL="2088672" indent="-232075" eaLnBrk="0" hangingPunct="0">
              <a:defRPr>
                <a:solidFill>
                  <a:schemeClr val="tx1"/>
                </a:solidFill>
                <a:latin typeface="Tahoma" pitchFamily="34" charset="0"/>
              </a:defRPr>
            </a:lvl5pPr>
            <a:lvl6pPr marL="2552822" indent="-232075" eaLnBrk="0" fontAlgn="base" hangingPunct="0">
              <a:spcBef>
                <a:spcPct val="0"/>
              </a:spcBef>
              <a:spcAft>
                <a:spcPct val="0"/>
              </a:spcAft>
              <a:defRPr>
                <a:solidFill>
                  <a:schemeClr val="tx1"/>
                </a:solidFill>
                <a:latin typeface="Tahoma" pitchFamily="34" charset="0"/>
              </a:defRPr>
            </a:lvl6pPr>
            <a:lvl7pPr marL="3016971" indent="-232075" eaLnBrk="0" fontAlgn="base" hangingPunct="0">
              <a:spcBef>
                <a:spcPct val="0"/>
              </a:spcBef>
              <a:spcAft>
                <a:spcPct val="0"/>
              </a:spcAft>
              <a:defRPr>
                <a:solidFill>
                  <a:schemeClr val="tx1"/>
                </a:solidFill>
                <a:latin typeface="Tahoma" pitchFamily="34" charset="0"/>
              </a:defRPr>
            </a:lvl7pPr>
            <a:lvl8pPr marL="3481121" indent="-232075" eaLnBrk="0" fontAlgn="base" hangingPunct="0">
              <a:spcBef>
                <a:spcPct val="0"/>
              </a:spcBef>
              <a:spcAft>
                <a:spcPct val="0"/>
              </a:spcAft>
              <a:defRPr>
                <a:solidFill>
                  <a:schemeClr val="tx1"/>
                </a:solidFill>
                <a:latin typeface="Tahoma" pitchFamily="34" charset="0"/>
              </a:defRPr>
            </a:lvl8pPr>
            <a:lvl9pPr marL="3945270" indent="-232075" eaLnBrk="0" fontAlgn="base" hangingPunct="0">
              <a:spcBef>
                <a:spcPct val="0"/>
              </a:spcBef>
              <a:spcAft>
                <a:spcPct val="0"/>
              </a:spcAft>
              <a:defRPr>
                <a:solidFill>
                  <a:schemeClr val="tx1"/>
                </a:solidFill>
                <a:latin typeface="Tahoma" pitchFamily="34" charset="0"/>
              </a:defRPr>
            </a:lvl9pPr>
          </a:lstStyle>
          <a:p>
            <a:fld id="{B2A185F5-C314-46E3-B6D0-A797F6F6575C}" type="slidenum">
              <a:rPr lang="en-US" altLang="en-US" smtClean="0">
                <a:latin typeface="Times New Roman" pitchFamily="18" charset="0"/>
              </a:rPr>
              <a:pPr/>
              <a:t>17</a:t>
            </a:fld>
            <a:endParaRPr lang="en-US" altLang="en-US" dirty="0">
              <a:latin typeface="Times New Roman" pitchFamily="18" charset="0"/>
            </a:endParaRPr>
          </a:p>
        </p:txBody>
      </p:sp>
      <p:sp>
        <p:nvSpPr>
          <p:cNvPr id="161795" name="Rectangle 2"/>
          <p:cNvSpPr>
            <a:spLocks noGrp="1" noRot="1" noChangeAspect="1" noChangeArrowheads="1" noTextEdit="1"/>
          </p:cNvSpPr>
          <p:nvPr>
            <p:ph type="sldImg"/>
          </p:nvPr>
        </p:nvSpPr>
        <p:spPr>
          <a:xfrm>
            <a:off x="1158875" y="673100"/>
            <a:ext cx="4689475" cy="3517900"/>
          </a:xfrm>
          <a:ln/>
        </p:spPr>
      </p:sp>
      <p:sp>
        <p:nvSpPr>
          <p:cNvPr id="161796" name="Rectangle 3"/>
          <p:cNvSpPr>
            <a:spLocks noGrp="1" noChangeArrowheads="1"/>
          </p:cNvSpPr>
          <p:nvPr>
            <p:ph type="body" idx="1"/>
          </p:nvPr>
        </p:nvSpPr>
        <p:spPr>
          <a:xfrm>
            <a:off x="923364" y="4417735"/>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t>After you decide that you have a qualifying event, the next decision is who to test.</a:t>
            </a:r>
          </a:p>
          <a:p>
            <a:pPr eaLnBrk="1" hangingPunct="1"/>
            <a:endParaRPr lang="en-US" altLang="en-US" sz="1400" dirty="0"/>
          </a:p>
          <a:p>
            <a:pPr eaLnBrk="1" hangingPunct="1"/>
            <a:r>
              <a:rPr lang="en-US" altLang="en-US" sz="1400" dirty="0"/>
              <a:t>For a Major Train Accident, you don’t have to make that decision, because you test all </a:t>
            </a:r>
            <a:r>
              <a:rPr lang="en-US" sz="1400" u="sng" dirty="0"/>
              <a:t>crew members of all trains and on-track equipment</a:t>
            </a:r>
            <a:r>
              <a:rPr lang="en-US" sz="1400" dirty="0"/>
              <a:t> </a:t>
            </a:r>
            <a:r>
              <a:rPr lang="en-US" altLang="en-US" sz="1400" dirty="0"/>
              <a:t>.</a:t>
            </a:r>
          </a:p>
          <a:p>
            <a:pPr eaLnBrk="1" hangingPunct="1"/>
            <a:endParaRPr lang="en-US" altLang="en-US" sz="1400" dirty="0"/>
          </a:p>
          <a:p>
            <a:pPr eaLnBrk="1" hangingPunct="1"/>
            <a:r>
              <a:rPr lang="en-US" altLang="en-US" sz="1400" dirty="0"/>
              <a:t>For the last 4 qualifying events, a</a:t>
            </a:r>
            <a:r>
              <a:rPr lang="en-US" altLang="en-US" sz="1400" baseline="0" dirty="0"/>
              <a:t> regulated</a:t>
            </a:r>
            <a:r>
              <a:rPr lang="en-US" altLang="en-US" sz="1400" dirty="0"/>
              <a:t> employee must be excluded from testing if the railroad representative can immediately determine, on the basis of specific information, that the employee had no role in the cause(s) or severity of the accident/incident.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54243" indent="-290093" eaLnBrk="0" hangingPunct="0">
              <a:defRPr>
                <a:solidFill>
                  <a:schemeClr val="tx1"/>
                </a:solidFill>
                <a:latin typeface="Tahoma" pitchFamily="34" charset="0"/>
              </a:defRPr>
            </a:lvl2pPr>
            <a:lvl3pPr marL="1160374" indent="-232075" eaLnBrk="0" hangingPunct="0">
              <a:defRPr>
                <a:solidFill>
                  <a:schemeClr val="tx1"/>
                </a:solidFill>
                <a:latin typeface="Tahoma" pitchFamily="34" charset="0"/>
              </a:defRPr>
            </a:lvl3pPr>
            <a:lvl4pPr marL="1624523" indent="-232075" eaLnBrk="0" hangingPunct="0">
              <a:defRPr>
                <a:solidFill>
                  <a:schemeClr val="tx1"/>
                </a:solidFill>
                <a:latin typeface="Tahoma" pitchFamily="34" charset="0"/>
              </a:defRPr>
            </a:lvl4pPr>
            <a:lvl5pPr marL="2088672" indent="-232075" eaLnBrk="0" hangingPunct="0">
              <a:defRPr>
                <a:solidFill>
                  <a:schemeClr val="tx1"/>
                </a:solidFill>
                <a:latin typeface="Tahoma" pitchFamily="34" charset="0"/>
              </a:defRPr>
            </a:lvl5pPr>
            <a:lvl6pPr marL="2552822" indent="-232075" eaLnBrk="0" fontAlgn="base" hangingPunct="0">
              <a:spcBef>
                <a:spcPct val="0"/>
              </a:spcBef>
              <a:spcAft>
                <a:spcPct val="0"/>
              </a:spcAft>
              <a:defRPr>
                <a:solidFill>
                  <a:schemeClr val="tx1"/>
                </a:solidFill>
                <a:latin typeface="Tahoma" pitchFamily="34" charset="0"/>
              </a:defRPr>
            </a:lvl6pPr>
            <a:lvl7pPr marL="3016971" indent="-232075" eaLnBrk="0" fontAlgn="base" hangingPunct="0">
              <a:spcBef>
                <a:spcPct val="0"/>
              </a:spcBef>
              <a:spcAft>
                <a:spcPct val="0"/>
              </a:spcAft>
              <a:defRPr>
                <a:solidFill>
                  <a:schemeClr val="tx1"/>
                </a:solidFill>
                <a:latin typeface="Tahoma" pitchFamily="34" charset="0"/>
              </a:defRPr>
            </a:lvl7pPr>
            <a:lvl8pPr marL="3481121" indent="-232075" eaLnBrk="0" fontAlgn="base" hangingPunct="0">
              <a:spcBef>
                <a:spcPct val="0"/>
              </a:spcBef>
              <a:spcAft>
                <a:spcPct val="0"/>
              </a:spcAft>
              <a:defRPr>
                <a:solidFill>
                  <a:schemeClr val="tx1"/>
                </a:solidFill>
                <a:latin typeface="Tahoma" pitchFamily="34" charset="0"/>
              </a:defRPr>
            </a:lvl8pPr>
            <a:lvl9pPr marL="3945270" indent="-232075" eaLnBrk="0" fontAlgn="base" hangingPunct="0">
              <a:spcBef>
                <a:spcPct val="0"/>
              </a:spcBef>
              <a:spcAft>
                <a:spcPct val="0"/>
              </a:spcAft>
              <a:defRPr>
                <a:solidFill>
                  <a:schemeClr val="tx1"/>
                </a:solidFill>
                <a:latin typeface="Tahoma" pitchFamily="34" charset="0"/>
              </a:defRPr>
            </a:lvl9pPr>
          </a:lstStyle>
          <a:p>
            <a:fld id="{B2832043-C834-46BC-8C90-76473A1306BD}" type="slidenum">
              <a:rPr lang="en-US" altLang="en-US" smtClean="0">
                <a:latin typeface="Times New Roman" pitchFamily="18" charset="0"/>
              </a:rPr>
              <a:pPr/>
              <a:t>18</a:t>
            </a:fld>
            <a:endParaRPr lang="en-US" altLang="en-US" dirty="0">
              <a:latin typeface="Times New Roman" pitchFamily="18" charset="0"/>
            </a:endParaRPr>
          </a:p>
        </p:txBody>
      </p:sp>
      <p:sp>
        <p:nvSpPr>
          <p:cNvPr id="162819" name="Rectangle 2"/>
          <p:cNvSpPr>
            <a:spLocks noGrp="1" noRot="1" noChangeAspect="1" noChangeArrowheads="1" noTextEdit="1"/>
          </p:cNvSpPr>
          <p:nvPr>
            <p:ph type="sldImg"/>
          </p:nvPr>
        </p:nvSpPr>
        <p:spPr>
          <a:xfrm>
            <a:off x="1158875" y="673100"/>
            <a:ext cx="4689475" cy="3517900"/>
          </a:xfrm>
          <a:ln/>
        </p:spPr>
      </p:sp>
      <p:sp>
        <p:nvSpPr>
          <p:cNvPr id="162820" name="Rectangle 3"/>
          <p:cNvSpPr>
            <a:spLocks noGrp="1" noChangeArrowheads="1"/>
          </p:cNvSpPr>
          <p:nvPr>
            <p:ph type="body" idx="1"/>
          </p:nvPr>
        </p:nvSpPr>
        <p:spPr>
          <a:xfrm>
            <a:off x="923364" y="4417735"/>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p>
          <a:p>
            <a:pPr eaLnBrk="1" hangingPunct="1"/>
            <a:endParaRPr lang="en-US" altLang="en-US" sz="16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AB71EF95-71A7-4144-8E9C-C2E9C5CD2D3E}" type="slidenum">
              <a:rPr lang="en-US" altLang="en-US" smtClean="0">
                <a:latin typeface="Times New Roman" pitchFamily="18" charset="0"/>
              </a:rPr>
              <a:pPr/>
              <a:t>19</a:t>
            </a:fld>
            <a:endParaRPr lang="en-US" altLang="en-US" dirty="0">
              <a:latin typeface="Times New Roman" pitchFamily="18" charset="0"/>
            </a:endParaRPr>
          </a:p>
        </p:txBody>
      </p:sp>
      <p:sp>
        <p:nvSpPr>
          <p:cNvPr id="57347" name="Rectangle 2"/>
          <p:cNvSpPr>
            <a:spLocks noGrp="1" noRot="1" noChangeAspect="1" noChangeArrowheads="1" noTextEdit="1"/>
          </p:cNvSpPr>
          <p:nvPr>
            <p:ph type="sldImg"/>
          </p:nvPr>
        </p:nvSpPr>
        <p:spPr>
          <a:xfrm>
            <a:off x="1158875" y="673100"/>
            <a:ext cx="4691063" cy="3519488"/>
          </a:xfrm>
          <a:ln/>
        </p:spPr>
      </p:sp>
      <p:sp>
        <p:nvSpPr>
          <p:cNvPr id="57348"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None/>
            </a:pPr>
            <a:endParaRPr lang="en-US" altLang="en-US" sz="16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When you have a qualifying post-accident event, determine which box - either the standard box, post-mortem box or both - your railroad and contractors will use to collect urine and blood specimens. Standard Tox Box is white in color and used for surviving</a:t>
            </a:r>
            <a:r>
              <a:rPr lang="en-US" altLang="en-US" baseline="0" dirty="0"/>
              <a:t> employees to be tested. Blue Tox box is used for fatalities that are required to be tested. The railroads will be responsible for maintaining a supply of post-accident toxicological boxes for their and contractors’ usage and ensure distribution as needed.</a:t>
            </a: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2</a:t>
            </a:fld>
            <a:endParaRPr lang="en-US" altLang="en-US" dirty="0">
              <a:solidFill>
                <a:prstClr val="black"/>
              </a:solidFill>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54243" indent="-290093" eaLnBrk="0" hangingPunct="0">
              <a:defRPr>
                <a:solidFill>
                  <a:schemeClr val="tx1"/>
                </a:solidFill>
                <a:latin typeface="Tahoma" pitchFamily="34" charset="0"/>
              </a:defRPr>
            </a:lvl2pPr>
            <a:lvl3pPr marL="1160374" indent="-232075" eaLnBrk="0" hangingPunct="0">
              <a:defRPr>
                <a:solidFill>
                  <a:schemeClr val="tx1"/>
                </a:solidFill>
                <a:latin typeface="Tahoma" pitchFamily="34" charset="0"/>
              </a:defRPr>
            </a:lvl3pPr>
            <a:lvl4pPr marL="1624523" indent="-232075" eaLnBrk="0" hangingPunct="0">
              <a:defRPr>
                <a:solidFill>
                  <a:schemeClr val="tx1"/>
                </a:solidFill>
                <a:latin typeface="Tahoma" pitchFamily="34" charset="0"/>
              </a:defRPr>
            </a:lvl4pPr>
            <a:lvl5pPr marL="2088672" indent="-232075" eaLnBrk="0" hangingPunct="0">
              <a:defRPr>
                <a:solidFill>
                  <a:schemeClr val="tx1"/>
                </a:solidFill>
                <a:latin typeface="Tahoma" pitchFamily="34" charset="0"/>
              </a:defRPr>
            </a:lvl5pPr>
            <a:lvl6pPr marL="2552822" indent="-232075" eaLnBrk="0" fontAlgn="base" hangingPunct="0">
              <a:spcBef>
                <a:spcPct val="0"/>
              </a:spcBef>
              <a:spcAft>
                <a:spcPct val="0"/>
              </a:spcAft>
              <a:defRPr>
                <a:solidFill>
                  <a:schemeClr val="tx1"/>
                </a:solidFill>
                <a:latin typeface="Tahoma" pitchFamily="34" charset="0"/>
              </a:defRPr>
            </a:lvl6pPr>
            <a:lvl7pPr marL="3016971" indent="-232075" eaLnBrk="0" fontAlgn="base" hangingPunct="0">
              <a:spcBef>
                <a:spcPct val="0"/>
              </a:spcBef>
              <a:spcAft>
                <a:spcPct val="0"/>
              </a:spcAft>
              <a:defRPr>
                <a:solidFill>
                  <a:schemeClr val="tx1"/>
                </a:solidFill>
                <a:latin typeface="Tahoma" pitchFamily="34" charset="0"/>
              </a:defRPr>
            </a:lvl7pPr>
            <a:lvl8pPr marL="3481121" indent="-232075" eaLnBrk="0" fontAlgn="base" hangingPunct="0">
              <a:spcBef>
                <a:spcPct val="0"/>
              </a:spcBef>
              <a:spcAft>
                <a:spcPct val="0"/>
              </a:spcAft>
              <a:defRPr>
                <a:solidFill>
                  <a:schemeClr val="tx1"/>
                </a:solidFill>
                <a:latin typeface="Tahoma" pitchFamily="34" charset="0"/>
              </a:defRPr>
            </a:lvl8pPr>
            <a:lvl9pPr marL="3945270" indent="-232075" eaLnBrk="0" fontAlgn="base" hangingPunct="0">
              <a:spcBef>
                <a:spcPct val="0"/>
              </a:spcBef>
              <a:spcAft>
                <a:spcPct val="0"/>
              </a:spcAft>
              <a:defRPr>
                <a:solidFill>
                  <a:schemeClr val="tx1"/>
                </a:solidFill>
                <a:latin typeface="Tahoma" pitchFamily="34" charset="0"/>
              </a:defRPr>
            </a:lvl9pPr>
          </a:lstStyle>
          <a:p>
            <a:fld id="{AF5FD8F9-B673-4C20-B4E7-723D6C53DDAD}" type="slidenum">
              <a:rPr lang="en-US" altLang="en-US" smtClean="0">
                <a:latin typeface="Times New Roman" pitchFamily="18" charset="0"/>
              </a:rPr>
              <a:pPr/>
              <a:t>20</a:t>
            </a:fld>
            <a:endParaRPr lang="en-US" altLang="en-US" dirty="0">
              <a:latin typeface="Times New Roman" pitchFamily="18" charset="0"/>
            </a:endParaRPr>
          </a:p>
        </p:txBody>
      </p:sp>
      <p:sp>
        <p:nvSpPr>
          <p:cNvPr id="163843" name="Rectangle 2"/>
          <p:cNvSpPr>
            <a:spLocks noGrp="1" noRot="1" noChangeAspect="1" noChangeArrowheads="1" noTextEdit="1"/>
          </p:cNvSpPr>
          <p:nvPr>
            <p:ph type="sldImg"/>
          </p:nvPr>
        </p:nvSpPr>
        <p:spPr>
          <a:xfrm>
            <a:off x="1158875" y="673100"/>
            <a:ext cx="4689475" cy="3517900"/>
          </a:xfrm>
          <a:ln/>
        </p:spPr>
      </p:sp>
      <p:sp>
        <p:nvSpPr>
          <p:cNvPr id="163844" name="Rectangle 3"/>
          <p:cNvSpPr>
            <a:spLocks noGrp="1" noChangeArrowheads="1"/>
          </p:cNvSpPr>
          <p:nvPr>
            <p:ph type="body" idx="1"/>
          </p:nvPr>
        </p:nvSpPr>
        <p:spPr>
          <a:xfrm>
            <a:off x="923364" y="4417735"/>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dirty="0"/>
              <a:t>This is a Major Train Accident, and all </a:t>
            </a:r>
            <a:r>
              <a:rPr lang="en-US" dirty="0"/>
              <a:t>crew members of the train and on-track equipment involved </a:t>
            </a:r>
            <a:r>
              <a:rPr lang="en-US" altLang="en-US" sz="1400" dirty="0"/>
              <a:t>should be tested, including the fatality.  </a:t>
            </a:r>
          </a:p>
          <a:p>
            <a:pPr eaLnBrk="1" hangingPunct="1"/>
            <a:endParaRPr lang="en-US" altLang="en-US" sz="1400" dirty="0"/>
          </a:p>
          <a:p>
            <a:pPr eaLnBrk="1" hangingPunct="1"/>
            <a:r>
              <a:rPr lang="en-US" altLang="en-US" sz="1400" dirty="0"/>
              <a:t>In addition, the railroad should determine if other regulated employees such as a train dispatcher, signalman or other roadway worker may be involved.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54243" indent="-290093" eaLnBrk="0" hangingPunct="0">
              <a:defRPr>
                <a:solidFill>
                  <a:schemeClr val="tx1"/>
                </a:solidFill>
                <a:latin typeface="Tahoma" pitchFamily="34" charset="0"/>
              </a:defRPr>
            </a:lvl2pPr>
            <a:lvl3pPr marL="1160374" indent="-232075" eaLnBrk="0" hangingPunct="0">
              <a:defRPr>
                <a:solidFill>
                  <a:schemeClr val="tx1"/>
                </a:solidFill>
                <a:latin typeface="Tahoma" pitchFamily="34" charset="0"/>
              </a:defRPr>
            </a:lvl3pPr>
            <a:lvl4pPr marL="1624523" indent="-232075" eaLnBrk="0" hangingPunct="0">
              <a:defRPr>
                <a:solidFill>
                  <a:schemeClr val="tx1"/>
                </a:solidFill>
                <a:latin typeface="Tahoma" pitchFamily="34" charset="0"/>
              </a:defRPr>
            </a:lvl4pPr>
            <a:lvl5pPr marL="2088672" indent="-232075" eaLnBrk="0" hangingPunct="0">
              <a:defRPr>
                <a:solidFill>
                  <a:schemeClr val="tx1"/>
                </a:solidFill>
                <a:latin typeface="Tahoma" pitchFamily="34" charset="0"/>
              </a:defRPr>
            </a:lvl5pPr>
            <a:lvl6pPr marL="2552822" indent="-232075" eaLnBrk="0" fontAlgn="base" hangingPunct="0">
              <a:spcBef>
                <a:spcPct val="0"/>
              </a:spcBef>
              <a:spcAft>
                <a:spcPct val="0"/>
              </a:spcAft>
              <a:defRPr>
                <a:solidFill>
                  <a:schemeClr val="tx1"/>
                </a:solidFill>
                <a:latin typeface="Tahoma" pitchFamily="34" charset="0"/>
              </a:defRPr>
            </a:lvl6pPr>
            <a:lvl7pPr marL="3016971" indent="-232075" eaLnBrk="0" fontAlgn="base" hangingPunct="0">
              <a:spcBef>
                <a:spcPct val="0"/>
              </a:spcBef>
              <a:spcAft>
                <a:spcPct val="0"/>
              </a:spcAft>
              <a:defRPr>
                <a:solidFill>
                  <a:schemeClr val="tx1"/>
                </a:solidFill>
                <a:latin typeface="Tahoma" pitchFamily="34" charset="0"/>
              </a:defRPr>
            </a:lvl7pPr>
            <a:lvl8pPr marL="3481121" indent="-232075" eaLnBrk="0" fontAlgn="base" hangingPunct="0">
              <a:spcBef>
                <a:spcPct val="0"/>
              </a:spcBef>
              <a:spcAft>
                <a:spcPct val="0"/>
              </a:spcAft>
              <a:defRPr>
                <a:solidFill>
                  <a:schemeClr val="tx1"/>
                </a:solidFill>
                <a:latin typeface="Tahoma" pitchFamily="34" charset="0"/>
              </a:defRPr>
            </a:lvl8pPr>
            <a:lvl9pPr marL="3945270" indent="-232075" eaLnBrk="0" fontAlgn="base" hangingPunct="0">
              <a:spcBef>
                <a:spcPct val="0"/>
              </a:spcBef>
              <a:spcAft>
                <a:spcPct val="0"/>
              </a:spcAft>
              <a:defRPr>
                <a:solidFill>
                  <a:schemeClr val="tx1"/>
                </a:solidFill>
                <a:latin typeface="Tahoma" pitchFamily="34" charset="0"/>
              </a:defRPr>
            </a:lvl9pPr>
          </a:lstStyle>
          <a:p>
            <a:fld id="{27FC678E-43D7-4D6D-9B6C-5E4FB8E3EA27}" type="slidenum">
              <a:rPr lang="en-US" altLang="en-US" smtClean="0">
                <a:latin typeface="Times New Roman" pitchFamily="18" charset="0"/>
              </a:rPr>
              <a:pPr/>
              <a:t>21</a:t>
            </a:fld>
            <a:endParaRPr lang="en-US" altLang="en-US" dirty="0">
              <a:latin typeface="Times New Roman" pitchFamily="18" charset="0"/>
            </a:endParaRPr>
          </a:p>
        </p:txBody>
      </p:sp>
      <p:sp>
        <p:nvSpPr>
          <p:cNvPr id="164867" name="Rectangle 2"/>
          <p:cNvSpPr>
            <a:spLocks noGrp="1" noRot="1" noChangeAspect="1" noChangeArrowheads="1" noTextEdit="1"/>
          </p:cNvSpPr>
          <p:nvPr>
            <p:ph type="sldImg"/>
          </p:nvPr>
        </p:nvSpPr>
        <p:spPr>
          <a:xfrm>
            <a:off x="1158875" y="673100"/>
            <a:ext cx="4689475" cy="3517900"/>
          </a:xfrm>
          <a:ln/>
        </p:spPr>
      </p:sp>
      <p:sp>
        <p:nvSpPr>
          <p:cNvPr id="164868" name="Rectangle 3"/>
          <p:cNvSpPr>
            <a:spLocks noGrp="1" noChangeArrowheads="1"/>
          </p:cNvSpPr>
          <p:nvPr>
            <p:ph type="body" idx="1"/>
          </p:nvPr>
        </p:nvSpPr>
        <p:spPr>
          <a:xfrm>
            <a:off x="923364" y="4417735"/>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400" dirty="0"/>
              <a:t>Yes, this is an Impact Accident because we have a rail equipment accident that’s over the $12,600 monetary threshold, with a reportable injury.</a:t>
            </a:r>
          </a:p>
          <a:p>
            <a:pPr eaLnBrk="1" hangingPunct="1"/>
            <a:endParaRPr lang="en-US" altLang="en-US" sz="1400" dirty="0"/>
          </a:p>
          <a:p>
            <a:pPr eaLnBrk="1" hangingPunct="1"/>
            <a:r>
              <a:rPr lang="en-US" altLang="en-US" sz="1400" dirty="0"/>
              <a:t>In addition to meeting the monetary threshold along with the injury, with the roadway</a:t>
            </a:r>
            <a:r>
              <a:rPr lang="en-US" altLang="en-US" sz="1400" baseline="0" dirty="0"/>
              <a:t> worker</a:t>
            </a:r>
            <a:r>
              <a:rPr lang="en-US" altLang="en-US" sz="1400" dirty="0"/>
              <a:t> being a regulated employee they must be tested because he/she played a role in the cause or severity of the accident.  The signal maintainer would not be tested if he/she had no role in the cause or severity of the accident, and in this case, it appears he did not.  Therefore, the signalman should be excluded from testing.</a:t>
            </a:r>
          </a:p>
          <a:p>
            <a:pPr eaLnBrk="1" hangingPunct="1"/>
            <a:endParaRPr lang="en-US" altLang="en-US" sz="1400" dirty="0"/>
          </a:p>
          <a:p>
            <a:pPr eaLnBrk="1" hangingPunct="1"/>
            <a:r>
              <a:rPr lang="en-US" altLang="en-US" sz="1400" dirty="0"/>
              <a:t>Of course, if a dispatcher had a role in the accident, he or she should be tested.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30C40B27-5D14-4893-B376-8F74EFD51FC3}" type="slidenum">
              <a:rPr lang="en-US" altLang="en-US" smtClean="0">
                <a:latin typeface="Times New Roman" pitchFamily="18" charset="0"/>
              </a:rPr>
              <a:pPr/>
              <a:t>22</a:t>
            </a:fld>
            <a:endParaRPr lang="en-US" altLang="en-US" dirty="0">
              <a:latin typeface="Times New Roman" pitchFamily="18" charset="0"/>
            </a:endParaRPr>
          </a:p>
        </p:txBody>
      </p:sp>
      <p:sp>
        <p:nvSpPr>
          <p:cNvPr id="55299" name="Rectangle 2"/>
          <p:cNvSpPr>
            <a:spLocks noGrp="1" noRot="1" noChangeAspect="1" noChangeArrowheads="1" noTextEdit="1"/>
          </p:cNvSpPr>
          <p:nvPr>
            <p:ph type="sldImg"/>
          </p:nvPr>
        </p:nvSpPr>
        <p:spPr>
          <a:xfrm>
            <a:off x="1158875" y="673100"/>
            <a:ext cx="4691063" cy="3519488"/>
          </a:xfrm>
          <a:ln/>
        </p:spPr>
      </p:sp>
      <p:sp>
        <p:nvSpPr>
          <p:cNvPr id="55300"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Part 219 Interpretation since August 02, 1985.</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C5634EF7-6986-4D33-B414-AE9C986E0660}" type="slidenum">
              <a:rPr lang="en-US" altLang="en-US" smtClean="0">
                <a:latin typeface="Times New Roman" pitchFamily="18" charset="0"/>
              </a:rPr>
              <a:pPr/>
              <a:t>23</a:t>
            </a:fld>
            <a:endParaRPr lang="en-US" altLang="en-US" dirty="0">
              <a:latin typeface="Times New Roman" pitchFamily="18" charset="0"/>
            </a:endParaRPr>
          </a:p>
        </p:txBody>
      </p:sp>
      <p:sp>
        <p:nvSpPr>
          <p:cNvPr id="66563" name="Rectangle 2"/>
          <p:cNvSpPr>
            <a:spLocks noGrp="1" noRot="1" noChangeAspect="1" noChangeArrowheads="1" noTextEdit="1"/>
          </p:cNvSpPr>
          <p:nvPr>
            <p:ph type="sldImg"/>
          </p:nvPr>
        </p:nvSpPr>
        <p:spPr>
          <a:xfrm>
            <a:off x="1158875" y="673100"/>
            <a:ext cx="4691063" cy="3519488"/>
          </a:xfrm>
          <a:ln/>
        </p:spPr>
      </p:sp>
      <p:sp>
        <p:nvSpPr>
          <p:cNvPr id="66564"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219.11(b)(3) applies to failure to remain available.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CB2A258-3ACC-46FC-996B-87F1B4E6A403}" type="slidenum">
              <a:rPr lang="en-US" altLang="en-US" smtClean="0">
                <a:latin typeface="Times New Roman" pitchFamily="18" charset="0"/>
              </a:rPr>
              <a:pPr/>
              <a:t>24</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No, once you made the determination and have released the train crew from duty and they have left the property you may not recall them.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F0EF6-05EE-4C7D-9F16-7BCE5AC2C7F0}" type="slidenum">
              <a:rPr lang="en-US" smtClean="0"/>
              <a:t>25</a:t>
            </a:fld>
            <a:endParaRPr lang="en-US" dirty="0"/>
          </a:p>
        </p:txBody>
      </p:sp>
    </p:spTree>
    <p:extLst>
      <p:ext uri="{BB962C8B-B14F-4D97-AF65-F5344CB8AC3E}">
        <p14:creationId xmlns:p14="http://schemas.microsoft.com/office/powerpoint/2010/main" val="3061024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§219.203(e) Except as otherwise provided for in paragraph (e)(2) of this section, a regulated employee may not be recalled for testing under this subpart if that employee has been released from duty under the normal procedures of the railroad.</a:t>
            </a:r>
          </a:p>
          <a:p>
            <a:endParaRPr lang="en-US" dirty="0"/>
          </a:p>
          <a:p>
            <a:r>
              <a:rPr lang="en-US" dirty="0"/>
              <a:t>An employee who has been transported to receive medical care is considered to be on-duty for purposes of PAT testing. A railroad may also PAT test an employee who has failed to remain available for PAT testing as required.</a:t>
            </a:r>
          </a:p>
        </p:txBody>
      </p:sp>
      <p:sp>
        <p:nvSpPr>
          <p:cNvPr id="4" name="Slide Number Placeholder 3"/>
          <p:cNvSpPr>
            <a:spLocks noGrp="1"/>
          </p:cNvSpPr>
          <p:nvPr>
            <p:ph type="sldNum" sz="quarter" idx="10"/>
          </p:nvPr>
        </p:nvSpPr>
        <p:spPr/>
        <p:txBody>
          <a:bodyPr/>
          <a:lstStyle/>
          <a:p>
            <a:fld id="{14FF0EF6-05EE-4C7D-9F16-7BCE5AC2C7F0}" type="slidenum">
              <a:rPr lang="en-US" smtClean="0"/>
              <a:t>26</a:t>
            </a:fld>
            <a:endParaRPr lang="en-US" dirty="0"/>
          </a:p>
        </p:txBody>
      </p:sp>
    </p:spTree>
    <p:extLst>
      <p:ext uri="{BB962C8B-B14F-4D97-AF65-F5344CB8AC3E}">
        <p14:creationId xmlns:p14="http://schemas.microsoft.com/office/powerpoint/2010/main" val="3710955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F0EF6-05EE-4C7D-9F16-7BCE5AC2C7F0}" type="slidenum">
              <a:rPr lang="en-US" smtClean="0"/>
              <a:t>27</a:t>
            </a:fld>
            <a:endParaRPr lang="en-US" dirty="0"/>
          </a:p>
        </p:txBody>
      </p:sp>
    </p:spTree>
    <p:extLst>
      <p:ext uri="{BB962C8B-B14F-4D97-AF65-F5344CB8AC3E}">
        <p14:creationId xmlns:p14="http://schemas.microsoft.com/office/powerpoint/2010/main" val="634109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219.203(e)(4)</a:t>
            </a:r>
          </a:p>
        </p:txBody>
      </p:sp>
      <p:sp>
        <p:nvSpPr>
          <p:cNvPr id="4" name="Slide Number Placeholder 3"/>
          <p:cNvSpPr>
            <a:spLocks noGrp="1"/>
          </p:cNvSpPr>
          <p:nvPr>
            <p:ph type="sldNum" sz="quarter" idx="10"/>
          </p:nvPr>
        </p:nvSpPr>
        <p:spPr/>
        <p:txBody>
          <a:bodyPr/>
          <a:lstStyle/>
          <a:p>
            <a:fld id="{14FF0EF6-05EE-4C7D-9F16-7BCE5AC2C7F0}" type="slidenum">
              <a:rPr lang="en-US" smtClean="0"/>
              <a:t>28</a:t>
            </a:fld>
            <a:endParaRPr lang="en-US" dirty="0"/>
          </a:p>
        </p:txBody>
      </p:sp>
    </p:spTree>
    <p:extLst>
      <p:ext uri="{BB962C8B-B14F-4D97-AF65-F5344CB8AC3E}">
        <p14:creationId xmlns:p14="http://schemas.microsoft.com/office/powerpoint/2010/main" val="4110615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219.203(e)(5)</a:t>
            </a:r>
          </a:p>
        </p:txBody>
      </p:sp>
      <p:sp>
        <p:nvSpPr>
          <p:cNvPr id="4" name="Slide Number Placeholder 3"/>
          <p:cNvSpPr>
            <a:spLocks noGrp="1"/>
          </p:cNvSpPr>
          <p:nvPr>
            <p:ph type="sldNum" sz="quarter" idx="5"/>
          </p:nvPr>
        </p:nvSpPr>
        <p:spPr/>
        <p:txBody>
          <a:bodyPr/>
          <a:lstStyle/>
          <a:p>
            <a:fld id="{14FF0EF6-05EE-4C7D-9F16-7BCE5AC2C7F0}" type="slidenum">
              <a:rPr lang="en-US" smtClean="0"/>
              <a:t>29</a:t>
            </a:fld>
            <a:endParaRPr lang="en-US" dirty="0"/>
          </a:p>
        </p:txBody>
      </p:sp>
    </p:spTree>
    <p:extLst>
      <p:ext uri="{BB962C8B-B14F-4D97-AF65-F5344CB8AC3E}">
        <p14:creationId xmlns:p14="http://schemas.microsoft.com/office/powerpoint/2010/main" val="4263327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xfrm>
            <a:off x="1196975" y="692150"/>
            <a:ext cx="4616450" cy="3463925"/>
          </a:xfrm>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Your guide to successful</a:t>
            </a:r>
            <a:r>
              <a:rPr lang="en-US" baseline="0" dirty="0"/>
              <a:t> Post Accident Testing.  This is page one of the new FRA Post Accident Testing Chart revised January 1, 2026.</a:t>
            </a:r>
            <a:endParaRPr lang="en-US" dirty="0"/>
          </a:p>
          <a:p>
            <a:endParaRPr lang="en-US" altLang="en-US" dirty="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7059" indent="-287330" eaLnBrk="0" hangingPunct="0">
              <a:defRPr>
                <a:solidFill>
                  <a:schemeClr val="tx1"/>
                </a:solidFill>
                <a:latin typeface="Tahoma" pitchFamily="34" charset="0"/>
              </a:defRPr>
            </a:lvl2pPr>
            <a:lvl3pPr marL="1149321" indent="-229864" eaLnBrk="0" hangingPunct="0">
              <a:defRPr>
                <a:solidFill>
                  <a:schemeClr val="tx1"/>
                </a:solidFill>
                <a:latin typeface="Tahoma" pitchFamily="34" charset="0"/>
              </a:defRPr>
            </a:lvl3pPr>
            <a:lvl4pPr marL="1609049" indent="-229864" eaLnBrk="0" hangingPunct="0">
              <a:defRPr>
                <a:solidFill>
                  <a:schemeClr val="tx1"/>
                </a:solidFill>
                <a:latin typeface="Tahoma" pitchFamily="34" charset="0"/>
              </a:defRPr>
            </a:lvl4pPr>
            <a:lvl5pPr marL="2068778" indent="-229864" eaLnBrk="0" hangingPunct="0">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FC7C0E21-A119-459D-B05F-615BAC3B4E6F}" type="slidenum">
              <a:rPr lang="en-US" altLang="en-US" smtClean="0">
                <a:solidFill>
                  <a:prstClr val="black"/>
                </a:solidFill>
                <a:latin typeface="Times New Roman" pitchFamily="18" charset="0"/>
              </a:rPr>
              <a:pPr/>
              <a:t>3</a:t>
            </a:fld>
            <a:endParaRPr lang="en-US" altLang="en-US" dirty="0">
              <a:solidFill>
                <a:prstClr val="black"/>
              </a:solidFill>
              <a:latin typeface="Times New Roman" pitchFamily="18" charset="0"/>
            </a:endParaRPr>
          </a:p>
        </p:txBody>
      </p:sp>
    </p:spTree>
    <p:extLst>
      <p:ext uri="{BB962C8B-B14F-4D97-AF65-F5344CB8AC3E}">
        <p14:creationId xmlns:p14="http://schemas.microsoft.com/office/powerpoint/2010/main" val="3155515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F0EF6-05EE-4C7D-9F16-7BCE5AC2C7F0}" type="slidenum">
              <a:rPr lang="en-US" smtClean="0"/>
              <a:t>30</a:t>
            </a:fld>
            <a:endParaRPr lang="en-US" dirty="0"/>
          </a:p>
        </p:txBody>
      </p:sp>
    </p:spTree>
    <p:extLst>
      <p:ext uri="{BB962C8B-B14F-4D97-AF65-F5344CB8AC3E}">
        <p14:creationId xmlns:p14="http://schemas.microsoft.com/office/powerpoint/2010/main" val="25031520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kern="1200" baseline="0" dirty="0">
                <a:solidFill>
                  <a:schemeClr val="tx1"/>
                </a:solidFill>
                <a:latin typeface="+mn-lt"/>
                <a:ea typeface="+mn-ea"/>
                <a:cs typeface="+mn-cs"/>
              </a:rPr>
              <a:t>219.11(b)(1) - Each regulated employee </a:t>
            </a:r>
            <a:r>
              <a:rPr lang="en-US" sz="1200" b="1" i="0" u="none" strike="noStrike" kern="1200" baseline="0" dirty="0">
                <a:solidFill>
                  <a:schemeClr val="tx1"/>
                </a:solidFill>
                <a:latin typeface="+mn-lt"/>
                <a:ea typeface="+mn-ea"/>
                <a:cs typeface="+mn-cs"/>
              </a:rPr>
              <a:t>must </a:t>
            </a:r>
            <a:r>
              <a:rPr lang="en-US" sz="1200" b="0" i="0" u="none" strike="noStrike" kern="1200" baseline="0" dirty="0">
                <a:solidFill>
                  <a:schemeClr val="tx1"/>
                </a:solidFill>
                <a:latin typeface="+mn-lt"/>
                <a:ea typeface="+mn-ea"/>
                <a:cs typeface="+mn-cs"/>
              </a:rPr>
              <a:t>participate in such testing, as required under the conditions set forth in this part by a representative of the railroad or employing contractor.</a:t>
            </a:r>
            <a:endParaRPr lang="en-US" altLang="en-US"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4C273147-D565-4DEC-8AE9-0A0B4C36BFE8}" type="slidenum">
              <a:rPr lang="en-US" altLang="en-US" smtClean="0">
                <a:latin typeface="Times New Roman" pitchFamily="18" charset="0"/>
              </a:rPr>
              <a:pPr/>
              <a:t>31</a:t>
            </a:fld>
            <a:endParaRPr lang="en-US" altLang="en-US" dirty="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Make sure tox boxes are up-to-date with blood tubes, testing forms, instructions</a:t>
            </a:r>
            <a:r>
              <a:rPr lang="en-US" altLang="en-US" baseline="0" dirty="0"/>
              <a:t> and shipping labels in each shipping box.  </a:t>
            </a:r>
            <a:r>
              <a:rPr lang="en-US" altLang="en-US" b="1" baseline="0" dirty="0"/>
              <a:t>When updating blood tubes, the expiration date labels on outside of the box should also be updated.  </a:t>
            </a:r>
            <a:r>
              <a:rPr lang="en-US" altLang="en-US" baseline="0" dirty="0"/>
              <a:t>If your blood tubes are out of date, please contact Sandra Volante at sandra.volante@dot.gov or Kevin Breen at kevin.breen@dot.gov for assistance.</a:t>
            </a:r>
          </a:p>
          <a:p>
            <a:endParaRPr lang="en-US" altLang="en-US" baseline="0" dirty="0"/>
          </a:p>
          <a:p>
            <a:r>
              <a:rPr lang="en-US" altLang="en-US" baseline="0" dirty="0"/>
              <a:t>DO NOT PLACE ANY LABEL OVER TOX BOX NUMBER ON THE OUTSIDE OF THE BOX.</a:t>
            </a:r>
          </a:p>
          <a:p>
            <a:endParaRPr lang="en-US" altLang="en-US" baseline="0" dirty="0"/>
          </a:p>
          <a:p>
            <a:r>
              <a:rPr lang="en-US" altLang="en-US" dirty="0"/>
              <a:t>The expiration date refers to </a:t>
            </a:r>
            <a:r>
              <a:rPr lang="en-US" altLang="en-US" b="1" dirty="0"/>
              <a:t>BLOOD TUBES ONLY</a:t>
            </a:r>
            <a:r>
              <a:rPr lang="en-US" altLang="en-US" dirty="0"/>
              <a:t>.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32</a:t>
            </a:fld>
            <a:endParaRPr lang="en-US" altLang="en-US" dirty="0">
              <a:solidFill>
                <a:prstClr val="black"/>
              </a:solidFill>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AF13CA53-8FC9-457C-88F1-D446B09E9484}" type="slidenum">
              <a:rPr lang="en-US" altLang="en-US" smtClean="0">
                <a:latin typeface="Times New Roman" pitchFamily="18" charset="0"/>
              </a:rPr>
              <a:pPr/>
              <a:t>33</a:t>
            </a:fld>
            <a:endParaRPr lang="en-US" altLang="en-US" dirty="0">
              <a:latin typeface="Times New Roman"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Each individual kit should each contain two blood tubes.</a:t>
            </a:r>
            <a:endParaRPr lang="en-US" altLang="en-US" baseline="0" dirty="0"/>
          </a:p>
          <a:p>
            <a:pPr eaLnBrk="1" hangingPunct="1"/>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E4C582C-0789-40CC-B438-41C5263D57D2}" type="slidenum">
              <a:rPr lang="en-US" altLang="en-US" smtClean="0">
                <a:latin typeface="Times New Roman" pitchFamily="18" charset="0"/>
              </a:rPr>
              <a:pPr/>
              <a:t>34</a:t>
            </a:fld>
            <a:endParaRPr lang="en-US" altLang="en-US" dirty="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Ensure that each employee</a:t>
            </a:r>
            <a:r>
              <a:rPr lang="en-US" altLang="en-US" baseline="0" dirty="0"/>
              <a:t> and collector receives their copy. Discussion of the materials with the employees and collectors will help expedite the process.</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CAD1A767-4E4C-4964-93F2-B13E1A8160DF}" type="slidenum">
              <a:rPr lang="en-US" altLang="en-US" smtClean="0">
                <a:latin typeface="Times New Roman" pitchFamily="18" charset="0"/>
              </a:rPr>
              <a:pPr/>
              <a:t>35</a:t>
            </a:fld>
            <a:endParaRPr lang="en-US" altLang="en-US" dirty="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64643" indent="-164643">
              <a:buFont typeface="Wingdings" panose="05000000000000000000" pitchFamily="2" charset="2"/>
              <a:buChar char="§"/>
            </a:pPr>
            <a:r>
              <a:rPr lang="en-US" altLang="en-US" dirty="0"/>
              <a:t>Revision date on Form F 6180.73 (Form 73) is (06-17).</a:t>
            </a:r>
          </a:p>
          <a:p>
            <a:pPr marL="164643" indent="-164643">
              <a:buFont typeface="Wingdings" panose="05000000000000000000" pitchFamily="2" charset="2"/>
              <a:buChar char="§"/>
            </a:pPr>
            <a:r>
              <a:rPr lang="en-US" altLang="en-US" dirty="0"/>
              <a:t>Revision date on Form F 6180.74 (Form 74) is (06-17).</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FF3FEA01-91C9-4308-B934-2844F71A57A0}" type="slidenum">
              <a:rPr lang="en-US" altLang="en-US" smtClean="0">
                <a:latin typeface="Times New Roman" pitchFamily="18" charset="0"/>
              </a:rPr>
              <a:pPr/>
              <a:t>36</a:t>
            </a:fld>
            <a:endParaRPr lang="en-US" altLang="en-US" dirty="0">
              <a:latin typeface="Times New Roman" pitchFamily="18" charset="0"/>
            </a:endParaRPr>
          </a:p>
        </p:txBody>
      </p:sp>
      <p:sp>
        <p:nvSpPr>
          <p:cNvPr id="81923" name="Rectangle 2"/>
          <p:cNvSpPr>
            <a:spLocks noGrp="1" noRot="1" noChangeAspect="1" noChangeArrowheads="1" noTextEdit="1"/>
          </p:cNvSpPr>
          <p:nvPr>
            <p:ph type="sldImg"/>
          </p:nvPr>
        </p:nvSpPr>
        <p:spPr>
          <a:xfrm>
            <a:off x="1158875" y="673100"/>
            <a:ext cx="4691063" cy="3519488"/>
          </a:xfrm>
          <a:ln/>
        </p:spPr>
      </p:sp>
      <p:sp>
        <p:nvSpPr>
          <p:cNvPr id="81924"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t>The critical element is that the railroad must implement this process so that the testing decisions &amp; arrangements for travel and testing are accomplished within four hours of the accident’s occurrence or from when the railroad was notified.</a:t>
            </a:r>
          </a:p>
          <a:p>
            <a:endParaRPr lang="en-US" sz="1600" dirty="0"/>
          </a:p>
          <a:p>
            <a:r>
              <a:rPr lang="en-US" sz="1600" dirty="0"/>
              <a:t>FRA understands that the railroads have to work with the independent medical facilities to prioritize this collection requirement.</a:t>
            </a:r>
          </a:p>
          <a:p>
            <a:pPr eaLnBrk="1" hangingPunct="1"/>
            <a:endParaRPr lang="en-US" alt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219.203(d) - If a test required by this section is not administered within four hours following the accident or incident, the railroad must prepare and maintain on file a record stating the reasons the test was not promptly administered. Records must be submitted</a:t>
            </a:r>
            <a:r>
              <a:rPr lang="en-US" altLang="en-US" dirty="0"/>
              <a:t> to FRA Drug and Alcohol Program Manager Jerry Powers/FRA Drug &amp; Alcohol team.</a:t>
            </a:r>
          </a:p>
          <a:p>
            <a:endParaRPr lang="en-US" altLang="en-US" sz="1600" dirty="0"/>
          </a:p>
          <a:p>
            <a:pPr eaLnBrk="1" hangingPunct="1"/>
            <a:endParaRPr lang="en-US" altLang="en-US" sz="16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FF3FEA01-91C9-4308-B934-2844F71A57A0}" type="slidenum">
              <a:rPr lang="en-US" altLang="en-US" smtClean="0">
                <a:latin typeface="Times New Roman" pitchFamily="18" charset="0"/>
              </a:rPr>
              <a:pPr/>
              <a:t>37</a:t>
            </a:fld>
            <a:endParaRPr lang="en-US" altLang="en-US" dirty="0">
              <a:latin typeface="Times New Roman" pitchFamily="18" charset="0"/>
            </a:endParaRPr>
          </a:p>
        </p:txBody>
      </p:sp>
      <p:sp>
        <p:nvSpPr>
          <p:cNvPr id="81923" name="Rectangle 2"/>
          <p:cNvSpPr>
            <a:spLocks noGrp="1" noRot="1" noChangeAspect="1" noChangeArrowheads="1" noTextEdit="1"/>
          </p:cNvSpPr>
          <p:nvPr>
            <p:ph type="sldImg"/>
          </p:nvPr>
        </p:nvSpPr>
        <p:spPr>
          <a:xfrm>
            <a:off x="1158875" y="673100"/>
            <a:ext cx="4691063" cy="3519488"/>
          </a:xfrm>
          <a:ln/>
        </p:spPr>
      </p:sp>
      <p:sp>
        <p:nvSpPr>
          <p:cNvPr id="81924"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p>
          <a:p>
            <a:pPr eaLnBrk="1" hangingPunct="1"/>
            <a:endParaRPr lang="en-US" altLang="en-US" sz="1600" dirty="0"/>
          </a:p>
          <a:p>
            <a:pPr eaLnBrk="1" hangingPunct="1"/>
            <a:endParaRPr lang="en-US" altLang="en-US" sz="16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38</a:t>
            </a:fld>
            <a:endParaRPr lang="en-US" altLang="en-US" dirty="0">
              <a:solidFill>
                <a:prstClr val="black"/>
              </a:solidFill>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5C7A63D8-DD5F-4B77-9D32-9F22A5411BBC}" type="slidenum">
              <a:rPr lang="en-US" altLang="en-US" smtClean="0">
                <a:latin typeface="Times New Roman" pitchFamily="18" charset="0"/>
              </a:rPr>
              <a:pPr/>
              <a:t>39</a:t>
            </a:fld>
            <a:endParaRPr lang="en-US" altLang="en-US" dirty="0">
              <a:latin typeface="Times New Roman" pitchFamily="18" charset="0"/>
            </a:endParaRPr>
          </a:p>
        </p:txBody>
      </p:sp>
      <p:sp>
        <p:nvSpPr>
          <p:cNvPr id="74755" name="Rectangle 2"/>
          <p:cNvSpPr>
            <a:spLocks noGrp="1" noRot="1" noChangeAspect="1" noChangeArrowheads="1" noTextEdit="1"/>
          </p:cNvSpPr>
          <p:nvPr>
            <p:ph type="sldImg"/>
          </p:nvPr>
        </p:nvSpPr>
        <p:spPr>
          <a:xfrm>
            <a:off x="1158875" y="673100"/>
            <a:ext cx="4691063" cy="3519488"/>
          </a:xfrm>
          <a:ln/>
        </p:spPr>
      </p:sp>
      <p:sp>
        <p:nvSpPr>
          <p:cNvPr id="74756"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6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is page two of the FRA Post Accident Testing Chart dealing with the testing requirements regarding Human-Factor Highway-Rail Grade Crossing Accident/Incidents.</a:t>
            </a:r>
          </a:p>
          <a:p>
            <a:endParaRPr lang="en-US" dirty="0"/>
          </a:p>
        </p:txBody>
      </p:sp>
      <p:sp>
        <p:nvSpPr>
          <p:cNvPr id="4" name="Slide Number Placeholder 3"/>
          <p:cNvSpPr>
            <a:spLocks noGrp="1"/>
          </p:cNvSpPr>
          <p:nvPr>
            <p:ph type="sldNum" sz="quarter" idx="10"/>
          </p:nvPr>
        </p:nvSpPr>
        <p:spPr/>
        <p:txBody>
          <a:bodyPr/>
          <a:lstStyle/>
          <a:p>
            <a:fld id="{14FF0EF6-05EE-4C7D-9F16-7BCE5AC2C7F0}" type="slidenum">
              <a:rPr lang="en-US" smtClean="0"/>
              <a:t>4</a:t>
            </a:fld>
            <a:endParaRPr lang="en-US" dirty="0"/>
          </a:p>
        </p:txBody>
      </p:sp>
    </p:spTree>
    <p:extLst>
      <p:ext uri="{BB962C8B-B14F-4D97-AF65-F5344CB8AC3E}">
        <p14:creationId xmlns:p14="http://schemas.microsoft.com/office/powerpoint/2010/main" val="560045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323AD5BB-8865-4E03-AEEF-DCEE2FCAAEA1}" type="slidenum">
              <a:rPr lang="en-US" altLang="en-US" smtClean="0">
                <a:latin typeface="Times New Roman" pitchFamily="18" charset="0"/>
              </a:rPr>
              <a:pPr/>
              <a:t>40</a:t>
            </a:fld>
            <a:endParaRPr lang="en-US" altLang="en-US" dirty="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You should contact Medical facilities in close proximity to your railroad operation and make</a:t>
            </a:r>
            <a:r>
              <a:rPr lang="en-US" altLang="en-US" baseline="0" dirty="0"/>
              <a:t> arrangements for completion of FRA Post-Accident Testing.</a:t>
            </a:r>
            <a:r>
              <a:rPr lang="en-US" altLang="en-US" dirty="0"/>
              <a:t> You should develop and maintain a current</a:t>
            </a:r>
            <a:r>
              <a:rPr lang="en-US" altLang="en-US" baseline="0" dirty="0"/>
              <a:t> l</a:t>
            </a:r>
            <a:r>
              <a:rPr lang="en-US" altLang="en-US" dirty="0"/>
              <a:t>ist of these facilities easily accessed</a:t>
            </a:r>
            <a:r>
              <a:rPr lang="en-US" altLang="en-US" baseline="0" dirty="0"/>
              <a:t> by your management personnel.</a:t>
            </a:r>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457">
              <a:defRPr/>
            </a:pPr>
            <a:r>
              <a:rPr lang="en-US" altLang="en-US" dirty="0"/>
              <a:t>Does not have to be an accredited</a:t>
            </a:r>
            <a:r>
              <a:rPr lang="en-US" altLang="en-US" baseline="0" dirty="0"/>
              <a:t> licensed p</a:t>
            </a:r>
            <a:r>
              <a:rPr lang="en-US" altLang="en-US" dirty="0"/>
              <a:t>hlebotomist, but at a</a:t>
            </a:r>
            <a:r>
              <a:rPr lang="en-US" altLang="en-US" baseline="0" dirty="0"/>
              <a:t> minimum must be a</a:t>
            </a:r>
            <a:r>
              <a:rPr lang="en-US" altLang="en-US" dirty="0"/>
              <a:t> </a:t>
            </a:r>
            <a:r>
              <a:rPr lang="en-US" altLang="en-US" dirty="0">
                <a:latin typeface="Calibri" pitchFamily="34" charset="0"/>
              </a:rPr>
              <a:t>person with extensive experience with the drawing of blood.</a:t>
            </a:r>
          </a:p>
          <a:p>
            <a:endParaRPr lang="en-US" altLang="en-US" dirty="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1F2CEEFD-C409-4513-B508-CFB1A0027A19}" type="slidenum">
              <a:rPr lang="en-US" altLang="en-US" smtClean="0">
                <a:latin typeface="Times New Roman" pitchFamily="18" charset="0"/>
              </a:rPr>
              <a:pPr/>
              <a:t>41</a:t>
            </a:fld>
            <a:endParaRPr lang="en-US" altLang="en-US" dirty="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Make sure you have a record of all your boxes and can identify each box number.</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42</a:t>
            </a:fld>
            <a:endParaRPr lang="en-US" altLang="en-US" dirty="0">
              <a:solidFill>
                <a:prstClr val="black"/>
              </a:solidFill>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Numbers on the outside of boxes often</a:t>
            </a:r>
            <a:r>
              <a:rPr lang="en-US" altLang="en-US" baseline="0" dirty="0"/>
              <a:t> fade or a label peels or another label is placed over the box number causing confusion of inventory. A good practice is to write the box number on the inside of lid with a permanent marker.</a:t>
            </a: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43</a:t>
            </a:fld>
            <a:endParaRPr lang="en-US" altLang="en-US" dirty="0">
              <a:solidFill>
                <a:prstClr val="black"/>
              </a:solidFill>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457">
              <a:defRPr/>
            </a:pPr>
            <a:r>
              <a:rPr lang="en-US" altLang="en-US" dirty="0"/>
              <a:t>When opening the standard tox box</a:t>
            </a:r>
            <a:r>
              <a:rPr lang="en-US" altLang="en-US" baseline="0" dirty="0"/>
              <a:t> you should find three smaller kits, for testing up to three surviving individuals and one plastic bag containing: </a:t>
            </a:r>
            <a:r>
              <a:rPr lang="en-US" altLang="en-US" dirty="0"/>
              <a:t>one Form 73 with</a:t>
            </a:r>
            <a:r>
              <a:rPr lang="en-US" altLang="en-US" baseline="0" dirty="0"/>
              <a:t> revision date of June 2017</a:t>
            </a:r>
            <a:r>
              <a:rPr lang="en-US" altLang="en-US" dirty="0"/>
              <a:t>,</a:t>
            </a:r>
            <a:r>
              <a:rPr lang="en-US" altLang="en-US" baseline="0" dirty="0"/>
              <a:t>  three Form 74’s with revision date of June 2017, three packs of two bluing tablets, a red security seal and a mailing label for shipment to Chesapeake Toxicology Resources located in Frederick, MD. </a:t>
            </a:r>
          </a:p>
          <a:p>
            <a:pPr defTabSz="919457">
              <a:defRPr/>
            </a:pPr>
            <a:endParaRPr lang="en-US" altLang="en-US" baseline="0" dirty="0"/>
          </a:p>
          <a:p>
            <a:pPr defTabSz="919457">
              <a:defRPr/>
            </a:pPr>
            <a:r>
              <a:rPr lang="en-US" altLang="en-US" baseline="0" dirty="0"/>
              <a:t>The plastic zip-lock bag should not be discarded after removing contents for use during the collection, and upon completion of all forms related with the testing event, the forms should be placed back into the plastic bag, and plastic bag placed into the shipping box for transport to Chesapeake Toxicology Resources.</a:t>
            </a:r>
            <a:endParaRPr lang="en-US" altLang="en-US" dirty="0"/>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44</a:t>
            </a:fld>
            <a:endParaRPr lang="en-US" altLang="en-US" dirty="0">
              <a:solidFill>
                <a:prstClr val="black"/>
              </a:solidFill>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A08BBD51-9D2D-44A2-8348-CE19904914A1}" type="slidenum">
              <a:rPr lang="en-US" altLang="en-US" smtClean="0">
                <a:latin typeface="Times New Roman" pitchFamily="18" charset="0"/>
              </a:rPr>
              <a:pPr/>
              <a:t>45</a:t>
            </a:fld>
            <a:endParaRPr lang="en-US" altLang="en-US" dirty="0">
              <a:latin typeface="Times New Roman" pitchFamily="18" charset="0"/>
            </a:endParaRPr>
          </a:p>
        </p:txBody>
      </p:sp>
      <p:sp>
        <p:nvSpPr>
          <p:cNvPr id="73731" name="Rectangle 2"/>
          <p:cNvSpPr>
            <a:spLocks noGrp="1" noRot="1" noChangeAspect="1" noChangeArrowheads="1" noTextEdit="1"/>
          </p:cNvSpPr>
          <p:nvPr>
            <p:ph type="sldImg"/>
          </p:nvPr>
        </p:nvSpPr>
        <p:spPr>
          <a:xfrm>
            <a:off x="1158875" y="673100"/>
            <a:ext cx="4691063" cy="3519488"/>
          </a:xfrm>
          <a:ln/>
        </p:spPr>
      </p:sp>
      <p:sp>
        <p:nvSpPr>
          <p:cNvPr id="73732"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Contact Sandra Volante at sandra.volante@dot.gov or Kevin Breen at kevin.breen@dot.gov for an</a:t>
            </a:r>
            <a:r>
              <a:rPr lang="en-US" altLang="en-US" baseline="0" dirty="0"/>
              <a:t> order form or information on ordering tox boxes</a:t>
            </a:r>
            <a:r>
              <a:rPr lang="en-US" altLang="en-US" dirty="0"/>
              <a:t>.</a:t>
            </a:r>
          </a:p>
          <a:p>
            <a:pPr eaLnBrk="1" hangingPunct="1"/>
            <a:endParaRPr lang="en-US" altLang="en-US" dirty="0"/>
          </a:p>
          <a:p>
            <a:pPr eaLnBrk="1" hangingPunct="1"/>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Each one of the three individual kits should have two blood tubes with current expiration dates </a:t>
            </a:r>
            <a:r>
              <a:rPr lang="en-US" altLang="en-US" baseline="0" dirty="0"/>
              <a:t>and a sealed bag which includes a collection cup and two split urine specimen shipping containers.</a:t>
            </a:r>
            <a:r>
              <a:rPr lang="en-US" altLang="en-US" dirty="0"/>
              <a:t>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46</a:t>
            </a:fld>
            <a:endParaRPr lang="en-US" altLang="en-US" dirty="0">
              <a:solidFill>
                <a:prstClr val="black"/>
              </a:solidFill>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FF0000"/>
                </a:solidFill>
              </a:rPr>
              <a:t>EFFECTIVE – April 30, 2022</a:t>
            </a:r>
          </a:p>
          <a:p>
            <a:endParaRPr lang="en-US" dirty="0">
              <a:solidFill>
                <a:srgbClr val="FF0000"/>
              </a:solidFill>
            </a:endParaRPr>
          </a:p>
          <a:p>
            <a:r>
              <a:rPr lang="en-US" dirty="0"/>
              <a:t>FRA’s Present Contracted Post-Accident Testing Lab:</a:t>
            </a:r>
          </a:p>
          <a:p>
            <a:endParaRPr lang="en-US" dirty="0"/>
          </a:p>
          <a:p>
            <a:r>
              <a:rPr lang="en-US" dirty="0"/>
              <a:t>Chesapeake Toxicology Resources</a:t>
            </a:r>
          </a:p>
          <a:p>
            <a:r>
              <a:rPr lang="en-US" dirty="0"/>
              <a:t>8415 Progress Dr. </a:t>
            </a:r>
          </a:p>
          <a:p>
            <a:r>
              <a:rPr lang="en-US" dirty="0"/>
              <a:t>Ste V</a:t>
            </a:r>
          </a:p>
          <a:p>
            <a:r>
              <a:rPr lang="en-US" dirty="0"/>
              <a:t>Frederick, MD 21701</a:t>
            </a:r>
          </a:p>
          <a:p>
            <a:r>
              <a:rPr lang="en-US" dirty="0"/>
              <a:t>Phone: 240-397-7060 (M-F 8am-5pm Eastern Time)</a:t>
            </a:r>
          </a:p>
          <a:p>
            <a:r>
              <a:rPr lang="en-US" dirty="0"/>
              <a:t>Other: 800-879-3067 (All other times)</a:t>
            </a:r>
          </a:p>
          <a:p>
            <a:endParaRPr lang="en-US" altLang="en-US" dirty="0"/>
          </a:p>
          <a:p>
            <a:endParaRPr lang="en-US" altLang="en-US" dirty="0"/>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47</a:t>
            </a:fld>
            <a:endParaRPr lang="en-US" altLang="en-US" dirty="0">
              <a:solidFill>
                <a:prstClr val="black"/>
              </a:solidFill>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first and most important</a:t>
            </a:r>
            <a:r>
              <a:rPr lang="en-US" altLang="en-US" baseline="0" dirty="0"/>
              <a:t> document in the </a:t>
            </a:r>
            <a:r>
              <a:rPr lang="en-US" altLang="en-US" baseline="0" dirty="0" err="1"/>
              <a:t>tox</a:t>
            </a:r>
            <a:r>
              <a:rPr lang="en-US" altLang="en-US" baseline="0" dirty="0"/>
              <a:t> box is the instructions revised June 12, 2017. Please review this document before beginning collection process.  </a:t>
            </a:r>
          </a:p>
          <a:p>
            <a:endParaRPr lang="en-US" altLang="en-US" baseline="0" dirty="0"/>
          </a:p>
          <a:p>
            <a:r>
              <a:rPr lang="en-US" altLang="en-US" b="1" baseline="0" dirty="0"/>
              <a:t>Suggestion: </a:t>
            </a:r>
            <a:r>
              <a:rPr lang="en-US" altLang="en-US" baseline="0" dirty="0"/>
              <a:t>Something you want to consider is to conduct tabletop exercises with your managers during training.</a:t>
            </a: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48</a:t>
            </a:fld>
            <a:endParaRPr lang="en-US" altLang="en-US" dirty="0">
              <a:solidFill>
                <a:prstClr val="black"/>
              </a:solidFill>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FF0000"/>
                </a:solidFill>
              </a:rPr>
              <a:t>EFFECTIVE – April 30, 2022</a:t>
            </a:r>
          </a:p>
          <a:p>
            <a:endParaRPr lang="en-US" dirty="0">
              <a:solidFill>
                <a:srgbClr val="FF0000"/>
              </a:solidFill>
            </a:endParaRPr>
          </a:p>
          <a:p>
            <a:r>
              <a:rPr lang="en-US" dirty="0"/>
              <a:t>FRA’s Current Contracted Post-Accident Testing Lab:</a:t>
            </a:r>
          </a:p>
          <a:p>
            <a:endParaRPr lang="en-US" dirty="0"/>
          </a:p>
          <a:p>
            <a:r>
              <a:rPr lang="en-US" dirty="0"/>
              <a:t>Chesapeake Toxicology Resources</a:t>
            </a:r>
          </a:p>
          <a:p>
            <a:r>
              <a:rPr lang="en-US" dirty="0"/>
              <a:t>8415 Progress Dr. </a:t>
            </a:r>
          </a:p>
          <a:p>
            <a:r>
              <a:rPr lang="en-US" dirty="0"/>
              <a:t>Ste V</a:t>
            </a:r>
          </a:p>
          <a:p>
            <a:r>
              <a:rPr lang="en-US" dirty="0"/>
              <a:t>Frederick, MD 21701</a:t>
            </a:r>
          </a:p>
          <a:p>
            <a:r>
              <a:rPr lang="en-US" dirty="0"/>
              <a:t>Phone: 240-397-7060 (M-F 8am-5pm Eastern Time)</a:t>
            </a:r>
          </a:p>
          <a:p>
            <a:r>
              <a:rPr lang="en-US" dirty="0"/>
              <a:t>Other: 800-879-3067 (All other times)</a:t>
            </a:r>
          </a:p>
          <a:p>
            <a:endParaRPr lang="en-US" altLang="en-US" dirty="0"/>
          </a:p>
          <a:p>
            <a:endParaRPr lang="en-US" altLang="en-US" dirty="0"/>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49</a:t>
            </a:fld>
            <a:endParaRPr lang="en-US" altLang="en-US" dirty="0">
              <a:solidFill>
                <a:prstClr val="black"/>
              </a:solidFill>
              <a:latin typeface="Times New Roman" pitchFamily="18" charset="0"/>
            </a:endParaRPr>
          </a:p>
        </p:txBody>
      </p:sp>
    </p:spTree>
    <p:extLst>
      <p:ext uri="{BB962C8B-B14F-4D97-AF65-F5344CB8AC3E}">
        <p14:creationId xmlns:p14="http://schemas.microsoft.com/office/powerpoint/2010/main" val="6560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30C40B27-5D14-4893-B376-8F74EFD51FC3}" type="slidenum">
              <a:rPr lang="en-US" altLang="en-US" smtClean="0">
                <a:latin typeface="Times New Roman" pitchFamily="18" charset="0"/>
              </a:rPr>
              <a:pPr/>
              <a:t>5</a:t>
            </a:fld>
            <a:endParaRPr lang="en-US" altLang="en-US" dirty="0">
              <a:latin typeface="Times New Roman" pitchFamily="18" charset="0"/>
            </a:endParaRPr>
          </a:p>
        </p:txBody>
      </p:sp>
      <p:sp>
        <p:nvSpPr>
          <p:cNvPr id="55299" name="Rectangle 2"/>
          <p:cNvSpPr>
            <a:spLocks noGrp="1" noRot="1" noChangeAspect="1" noChangeArrowheads="1" noTextEdit="1"/>
          </p:cNvSpPr>
          <p:nvPr>
            <p:ph type="sldImg"/>
          </p:nvPr>
        </p:nvSpPr>
        <p:spPr>
          <a:xfrm>
            <a:off x="1158875" y="673100"/>
            <a:ext cx="4691063" cy="3519488"/>
          </a:xfrm>
          <a:ln/>
        </p:spPr>
      </p:sp>
      <p:sp>
        <p:nvSpPr>
          <p:cNvPr id="55300"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Answer:  Fatal Train incident or </a:t>
            </a:r>
            <a:r>
              <a:rPr kumimoji="0" lang="en-US" sz="1600" b="0" i="0" u="none" strike="noStrike" kern="1200" cap="none" spc="0" normalizeH="0" baseline="0" noProof="0" dirty="0">
                <a:ln>
                  <a:noFill/>
                </a:ln>
                <a:solidFill>
                  <a:prstClr val="black"/>
                </a:solidFill>
                <a:effectLst/>
                <a:uLnTx/>
                <a:uFillTx/>
                <a:latin typeface="+mn-lt"/>
                <a:ea typeface="+mn-ea"/>
                <a:cs typeface="+mn-cs"/>
              </a:rPr>
              <a:t>Human-Factor Highway-Rail Grade Crossing Accident/Incidents</a:t>
            </a:r>
          </a:p>
          <a:p>
            <a:pPr eaLnBrk="1" hangingPunct="1"/>
            <a:endParaRPr lang="en-US" alt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600" dirty="0"/>
              <a:t> Note: The FRA monetary reporting threshold sometime</a:t>
            </a:r>
            <a:r>
              <a:rPr lang="en-US" altLang="en-US" sz="1600" baseline="0" dirty="0"/>
              <a:t> changes and FRA issues a Notice reflecting any change in threshold amounts prior to</a:t>
            </a:r>
            <a:r>
              <a:rPr lang="en-US" altLang="en-US" sz="1600" dirty="0"/>
              <a:t> January 1</a:t>
            </a:r>
            <a:r>
              <a:rPr lang="en-US" altLang="en-US" sz="1600" baseline="30000" dirty="0"/>
              <a:t>st</a:t>
            </a:r>
            <a:r>
              <a:rPr lang="en-US" altLang="en-US" sz="1600" baseline="0" dirty="0"/>
              <a:t> each year</a:t>
            </a:r>
            <a:r>
              <a:rPr lang="en-US" altLang="en-US" sz="1600" dirty="0"/>
              <a:t>. Currently the FRA monetary reporting threshold is $12,600.</a:t>
            </a:r>
          </a:p>
          <a:p>
            <a:pPr eaLnBrk="1" hangingPunct="1"/>
            <a:endParaRPr lang="en-US" altLang="en-US" sz="16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aseline="0" dirty="0"/>
              <a:t>A Form 74, revised 06-17 is used to document collection of blood and urine for each surviving employees only. </a:t>
            </a:r>
          </a:p>
          <a:p>
            <a:endParaRPr lang="en-US" altLang="en-US" baseline="0" dirty="0"/>
          </a:p>
          <a:p>
            <a:r>
              <a:rPr lang="en-US" altLang="en-US" baseline="0" dirty="0"/>
              <a:t>The railroad supervisor can provide oversight, but the form must </a:t>
            </a:r>
            <a:r>
              <a:rPr lang="en-US" altLang="en-US" b="1" baseline="0" dirty="0"/>
              <a:t>only be </a:t>
            </a:r>
            <a:r>
              <a:rPr lang="en-US" altLang="en-US" baseline="0" dirty="0"/>
              <a:t>completed by collection personnel.  Corrections on this document should be initialed.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mn-lt"/>
              <a:ea typeface="+mn-ea"/>
              <a:cs typeface="+mn-cs"/>
            </a:endParaRPr>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50</a:t>
            </a:fld>
            <a:endParaRPr lang="en-US" altLang="en-US" dirty="0">
              <a:solidFill>
                <a:prstClr val="black"/>
              </a:solidFill>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a:t>
            </a:r>
            <a:r>
              <a:rPr lang="en-US" altLang="en-US" baseline="0" dirty="0"/>
              <a:t> l</a:t>
            </a:r>
            <a:r>
              <a:rPr lang="en-US" altLang="en-US" dirty="0"/>
              <a:t>ast page of Form 74 has labels for two blood tubes,</a:t>
            </a:r>
            <a:r>
              <a:rPr lang="en-US" altLang="en-US" baseline="0" dirty="0"/>
              <a:t> two urine specimen shipping containers and custody seal for each smaller individual kit.  All three of the smaller kits (even if unused) should be placed back into the larger standard box for shipment to Chesapeake Toxicology Resources.  Once a tox box is used in a post-accident collection, the lab will automatically send a replacement tox box to the DER.</a:t>
            </a: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51</a:t>
            </a:fld>
            <a:endParaRPr lang="en-US" altLang="en-US" dirty="0">
              <a:solidFill>
                <a:prstClr val="black"/>
              </a:solidFill>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FRA Letter to be provided to Medical facilities. </a:t>
            </a:r>
            <a:endParaRPr lang="en-US" altLang="en-US" b="1" u="sng" dirty="0"/>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4C273147-D565-4DEC-8AE9-0A0B4C36BFE8}" type="slidenum">
              <a:rPr lang="en-US" altLang="en-US" smtClean="0">
                <a:latin typeface="Times New Roman" pitchFamily="18" charset="0"/>
              </a:rPr>
              <a:pPr/>
              <a:t>52</a:t>
            </a:fld>
            <a:endParaRPr lang="en-US" altLang="en-US" dirty="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53</a:t>
            </a:fld>
            <a:endParaRPr lang="en-US" altLang="en-US" dirty="0">
              <a:solidFill>
                <a:prstClr val="black"/>
              </a:solidFill>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54</a:t>
            </a:fld>
            <a:endParaRPr lang="en-US" altLang="en-US" dirty="0">
              <a:solidFill>
                <a:prstClr val="black"/>
              </a:solidFill>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9457"/>
            <a:r>
              <a:rPr lang="en-US" dirty="0"/>
              <a:t>Because Part 40 applies to FRA reasonable suspicion/cause testing but does not apply to FRA post-accident testing (see 40.1(c)), FRA</a:t>
            </a:r>
            <a:r>
              <a:rPr lang="en-US" baseline="0" dirty="0"/>
              <a:t> </a:t>
            </a:r>
            <a:r>
              <a:rPr lang="en-US" dirty="0"/>
              <a:t>does not prohibit the taking of urine from an </a:t>
            </a:r>
            <a:r>
              <a:rPr lang="en-US" b="1" dirty="0"/>
              <a:t>unconscious</a:t>
            </a:r>
            <a:r>
              <a:rPr lang="en-US" dirty="0"/>
              <a:t> employee for a Part 219 Subpart C post-accident test, who has already been catheterized for medical purposes.  </a:t>
            </a:r>
          </a:p>
          <a:p>
            <a:endParaRPr lang="en-US" altLang="en-US" dirty="0"/>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55</a:t>
            </a:fld>
            <a:endParaRPr lang="en-US" altLang="en-US" dirty="0">
              <a:solidFill>
                <a:prstClr val="black"/>
              </a:solidFill>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Remember blood is only allowed to be collected for Part 219 Subpart C Post Accident testing. No other FRA tests require a blood collection.</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56</a:t>
            </a:fld>
            <a:endParaRPr lang="en-US" altLang="en-US" dirty="0">
              <a:solidFill>
                <a:prstClr val="black"/>
              </a:solidFill>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All completed paperwork (including any ATF’s conducted for</a:t>
            </a:r>
            <a:r>
              <a:rPr lang="en-US" altLang="en-US" baseline="0" dirty="0"/>
              <a:t> breath testing) </a:t>
            </a:r>
            <a:r>
              <a:rPr lang="en-US" altLang="en-US" dirty="0"/>
              <a:t>should be placed into the plastic bag and placed in the larger box before sealing with the red seal.  If the box has</a:t>
            </a:r>
            <a:r>
              <a:rPr lang="en-US" altLang="en-US" baseline="0" dirty="0"/>
              <a:t> already been sealed, do not break the red seal and open box to place the documents inside.  Just mail the documents separately by express courier directly to Chesapeake Toxicology Resources.  A good practice would be to scan and email the collection forms left out of the sealed box to Sandra Volante at sandra.volante@dot.gov.</a:t>
            </a:r>
            <a:r>
              <a:rPr lang="en-US" altLang="en-US" dirty="0"/>
              <a:t>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57</a:t>
            </a:fld>
            <a:endParaRPr lang="en-US" altLang="en-US" dirty="0">
              <a:solidFill>
                <a:prstClr val="black"/>
              </a:solidFill>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The</a:t>
            </a:r>
            <a:r>
              <a:rPr lang="en-US" b="1" u="sng" baseline="0" dirty="0"/>
              <a:t> r</a:t>
            </a:r>
            <a:r>
              <a:rPr lang="en-US" b="1" u="sng" dirty="0"/>
              <a:t>ailroad representative does not sign or complete any part of the Form 74. </a:t>
            </a:r>
            <a:r>
              <a:rPr lang="en-US" b="1" u="sng" baseline="0" dirty="0"/>
              <a: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railroad is responsible for arranging shipment of specimens to the FRA laboratory, so the railroad representative will need to provide the collection facility representative the details on how to complete Step 5 of the CCF.</a:t>
            </a:r>
          </a:p>
          <a:p>
            <a:endParaRPr lang="en-US" baseline="0" dirty="0"/>
          </a:p>
          <a:p>
            <a:r>
              <a:rPr lang="en-US" baseline="0" dirty="0"/>
              <a:t>The railroad representative must provide their name and name of overnight courier service (i.e. UPS, FedEx, DHL, etc.) to medical personnel to list on Form 74, in Step 5, if the railroad representative will be taking possession of the box for shipment.</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58</a:t>
            </a:fld>
            <a:endParaRPr lang="en-US" dirty="0"/>
          </a:p>
        </p:txBody>
      </p:sp>
    </p:spTree>
    <p:extLst>
      <p:ext uri="{BB962C8B-B14F-4D97-AF65-F5344CB8AC3E}">
        <p14:creationId xmlns:p14="http://schemas.microsoft.com/office/powerpoint/2010/main" val="32103176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5 is completed and </a:t>
            </a:r>
            <a:r>
              <a:rPr lang="en-US" b="1" u="sng" dirty="0"/>
              <a:t>signed by</a:t>
            </a:r>
            <a:r>
              <a:rPr lang="en-US" b="1" u="sng" baseline="0" dirty="0"/>
              <a:t> Medical personnel</a:t>
            </a:r>
            <a:r>
              <a:rPr lang="en-US" baseline="0" dirty="0"/>
              <a:t>.  The railroad supervisor </a:t>
            </a:r>
            <a:r>
              <a:rPr lang="en-US" b="1" u="sng" baseline="0" dirty="0"/>
              <a:t>does not </a:t>
            </a:r>
            <a:r>
              <a:rPr lang="en-US" baseline="0" dirty="0"/>
              <a:t>sign Form 74. </a:t>
            </a:r>
            <a:r>
              <a:rPr lang="en-US" b="1" baseline="0" dirty="0"/>
              <a:t>Form 74 was revised to clarify that Medical Personnel should sign this section.</a:t>
            </a:r>
            <a:endParaRPr lang="en-US" b="1" dirty="0"/>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59</a:t>
            </a:fld>
            <a:endParaRPr lang="en-US" dirty="0"/>
          </a:p>
        </p:txBody>
      </p:sp>
    </p:spTree>
    <p:extLst>
      <p:ext uri="{BB962C8B-B14F-4D97-AF65-F5344CB8AC3E}">
        <p14:creationId xmlns:p14="http://schemas.microsoft.com/office/powerpoint/2010/main" val="2223100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5551DD91-9BFC-45A2-A832-20C391A9B276}" type="slidenum">
              <a:rPr lang="en-US" altLang="en-US" smtClean="0">
                <a:latin typeface="Times New Roman" pitchFamily="18" charset="0"/>
              </a:rPr>
              <a:pPr/>
              <a:t>6</a:t>
            </a:fld>
            <a:endParaRPr lang="en-US" altLang="en-US" dirty="0">
              <a:latin typeface="Times New Roman" pitchFamily="18" charset="0"/>
            </a:endParaRPr>
          </a:p>
        </p:txBody>
      </p:sp>
      <p:sp>
        <p:nvSpPr>
          <p:cNvPr id="56323" name="Rectangle 2"/>
          <p:cNvSpPr>
            <a:spLocks noGrp="1" noRot="1" noChangeAspect="1" noChangeArrowheads="1" noTextEdit="1"/>
          </p:cNvSpPr>
          <p:nvPr>
            <p:ph type="sldImg"/>
          </p:nvPr>
        </p:nvSpPr>
        <p:spPr>
          <a:xfrm>
            <a:off x="1158875" y="673100"/>
            <a:ext cx="4691063" cy="3519488"/>
          </a:xfrm>
          <a:ln/>
        </p:spPr>
      </p:sp>
      <p:sp>
        <p:nvSpPr>
          <p:cNvPr id="56324"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Answer: No, in almost every case there has been recent track repair which may have contributed to the sun-kink (MOW possible cause or severity). There may also be cases where a heat order should have been issued and wasn’t (MOW and/or Dispatch possible cause or severity); or a heat order was issued and not complied with by the crew (T&amp;E possible cause or severity).  </a:t>
            </a:r>
          </a:p>
          <a:p>
            <a:pPr eaLnBrk="1" hangingPunct="1"/>
            <a:endParaRPr lang="en-US" altLang="en-US" sz="1600" dirty="0"/>
          </a:p>
          <a:p>
            <a:pPr eaLnBrk="1" hangingPunct="1">
              <a:buFontTx/>
              <a:buChar char="-"/>
            </a:pPr>
            <a:r>
              <a:rPr lang="en-US" altLang="en-US" sz="1600" dirty="0"/>
              <a:t> Even in cases of washouts due to excessive rain, the railroad needs to determine if special track inspections were conducted per the track regulations (MOW possible cause) or was there a dispatcher error (Dispatch possible </a:t>
            </a:r>
            <a:r>
              <a:rPr lang="en-US" altLang="en-US" sz="1600"/>
              <a:t>cause) regarding </a:t>
            </a:r>
            <a:r>
              <a:rPr lang="en-US" altLang="en-US" sz="1600" dirty="0"/>
              <a:t>warning or speed restriction or train crew compliance with such (T&amp;E possible cause).   </a:t>
            </a:r>
          </a:p>
          <a:p>
            <a:pPr eaLnBrk="1" hangingPunct="1"/>
            <a:endParaRPr lang="en-US" altLang="en-US" sz="1600"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26970DCE-529B-4738-9917-7CB0B13380A6}" type="slidenum">
              <a:rPr lang="en-US" altLang="en-US" smtClean="0">
                <a:latin typeface="Times New Roman" pitchFamily="18" charset="0"/>
              </a:rPr>
              <a:pPr/>
              <a:t>60</a:t>
            </a:fld>
            <a:endParaRPr lang="en-US" altLang="en-US" dirty="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collection personnel should include</a:t>
            </a:r>
            <a:r>
              <a:rPr lang="en-US" altLang="en-US" baseline="0" dirty="0"/>
              <a:t> paperwork along with specimens and should place the red seal on the box.</a:t>
            </a:r>
            <a:endParaRPr lang="en-US"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1381C3BC-B276-4D52-84B9-268DA631B196}" type="slidenum">
              <a:rPr lang="en-US" altLang="en-US" smtClean="0">
                <a:latin typeface="Times New Roman" pitchFamily="18" charset="0"/>
              </a:rPr>
              <a:pPr/>
              <a:t>61</a:t>
            </a:fld>
            <a:endParaRPr lang="en-US" altLang="en-US" dirty="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Railroad</a:t>
            </a:r>
            <a:r>
              <a:rPr lang="en-US" altLang="en-US" baseline="0" dirty="0"/>
              <a:t> must use due diligence to ensure that each </a:t>
            </a:r>
            <a:r>
              <a:rPr lang="en-US" altLang="en-US" baseline="0" dirty="0" err="1"/>
              <a:t>tox</a:t>
            </a:r>
            <a:r>
              <a:rPr lang="en-US" altLang="en-US" baseline="0" dirty="0"/>
              <a:t> box is transported to the FRA laboratory without any delay. Must be shipped within 72 hours of the event.</a:t>
            </a:r>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99FFAE6D-A8AC-41D8-B0BE-86CDFBD3DC73}" type="slidenum">
              <a:rPr lang="en-US" altLang="en-US" smtClean="0">
                <a:latin typeface="Times New Roman" pitchFamily="18" charset="0"/>
              </a:rPr>
              <a:pPr/>
              <a:t>62</a:t>
            </a:fld>
            <a:endParaRPr lang="en-US" altLang="en-US" dirty="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606AA703-3173-46EB-9A8D-2A1EB4D1E498}" type="slidenum">
              <a:rPr lang="en-US" altLang="en-US" smtClean="0">
                <a:latin typeface="Times New Roman" pitchFamily="18" charset="0"/>
              </a:rPr>
              <a:pPr/>
              <a:t>63</a:t>
            </a:fld>
            <a:endParaRPr lang="en-US" altLang="en-US" dirty="0">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FRA</a:t>
            </a:r>
            <a:r>
              <a:rPr lang="en-US" altLang="en-US" baseline="0" dirty="0"/>
              <a:t> is </a:t>
            </a:r>
            <a:r>
              <a:rPr lang="en-US" altLang="en-US" dirty="0"/>
              <a:t>still finding improper shipping labels for FRA’s laboratory during</a:t>
            </a:r>
            <a:r>
              <a:rPr lang="en-US" altLang="en-US" baseline="0" dirty="0"/>
              <a:t> inspections.</a:t>
            </a:r>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When you have a qualifying post-accident event inclusive of a fatality, you will utilize the Post-Mortem tox box (Blue in color).</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64</a:t>
            </a:fld>
            <a:endParaRPr lang="en-US" altLang="en-US" dirty="0">
              <a:solidFill>
                <a:prstClr val="black"/>
              </a:solidFill>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45E7D4FB-C841-4F98-B4AE-05C8385A83E3}" type="slidenum">
              <a:rPr lang="en-US" altLang="en-US" smtClean="0">
                <a:latin typeface="Times New Roman" pitchFamily="18" charset="0"/>
              </a:rPr>
              <a:pPr/>
              <a:t>65</a:t>
            </a:fld>
            <a:endParaRPr lang="en-US" altLang="en-US" dirty="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Use</a:t>
            </a:r>
            <a:r>
              <a:rPr lang="en-US" altLang="en-US" baseline="0" dirty="0"/>
              <a:t> overnight courier service, not U.S. mail. </a:t>
            </a:r>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post-mortem kit is for</a:t>
            </a:r>
            <a:r>
              <a:rPr lang="en-US" altLang="en-US" baseline="0" dirty="0"/>
              <a:t> a single fatality. The kit contains three</a:t>
            </a:r>
            <a:r>
              <a:rPr lang="en-US" altLang="en-US" dirty="0"/>
              <a:t> 6 mL blood tubes (two for blood and one for vitreous </a:t>
            </a:r>
            <a:r>
              <a:rPr lang="en-US" altLang="en-US"/>
              <a:t>fluid)</a:t>
            </a:r>
            <a:r>
              <a:rPr lang="en-US" altLang="en-US" baseline="0"/>
              <a:t>, </a:t>
            </a:r>
            <a:r>
              <a:rPr lang="en-US" altLang="en-US" baseline="0" dirty="0"/>
              <a:t>a sealed bag with eight tissue specimen containers and one plastic bag, a Chesapeake Toxicology Resources  mailing label, a red security seal, and </a:t>
            </a:r>
            <a:r>
              <a:rPr lang="en-US" altLang="en-US" dirty="0"/>
              <a:t>one Form F 6180.73</a:t>
            </a:r>
            <a:r>
              <a:rPr lang="en-US" altLang="en-US" baseline="0" dirty="0"/>
              <a:t> (Form 73) and one Form F 6180.75 (Form 75).</a:t>
            </a:r>
            <a:r>
              <a:rPr lang="en-US" altLang="en-US" dirty="0"/>
              <a:t>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66</a:t>
            </a:fld>
            <a:endParaRPr lang="en-US" altLang="en-US" dirty="0">
              <a:solidFill>
                <a:prstClr val="black"/>
              </a:solidFill>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B9AF622A-332B-434F-8539-4A3926BB3A21}" type="slidenum">
              <a:rPr lang="en-US" altLang="en-US" smtClean="0">
                <a:latin typeface="Times New Roman" pitchFamily="18" charset="0"/>
              </a:rPr>
              <a:pPr/>
              <a:t>67</a:t>
            </a:fld>
            <a:endParaRPr lang="en-US" altLang="en-US" dirty="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a:t>
            </a:r>
            <a:r>
              <a:rPr lang="en-US" altLang="en-US" baseline="0" dirty="0"/>
              <a:t> r</a:t>
            </a:r>
            <a:r>
              <a:rPr lang="en-US" altLang="en-US" dirty="0"/>
              <a:t>ailroad</a:t>
            </a:r>
            <a:r>
              <a:rPr lang="en-US" altLang="en-US" baseline="0" dirty="0"/>
              <a:t> must</a:t>
            </a:r>
            <a:r>
              <a:rPr lang="en-US" altLang="en-US" dirty="0"/>
              <a:t> complete and provide required copies of Form</a:t>
            </a:r>
            <a:r>
              <a:rPr lang="en-US" altLang="en-US" baseline="0" dirty="0"/>
              <a:t> </a:t>
            </a:r>
            <a:r>
              <a:rPr lang="en-US" altLang="en-US" dirty="0"/>
              <a:t>73 to the medical examiner/coroner</a:t>
            </a:r>
            <a:r>
              <a:rPr lang="en-US" altLang="en-US" baseline="0" dirty="0"/>
              <a:t> for inclusion inside of the kit sent </a:t>
            </a:r>
            <a:r>
              <a:rPr lang="en-US" altLang="en-US" b="0" i="0" u="none" baseline="0" dirty="0">
                <a:solidFill>
                  <a:srgbClr val="FF0000"/>
                </a:solidFill>
                <a:effectLst/>
              </a:rPr>
              <a:t>to</a:t>
            </a:r>
            <a:r>
              <a:rPr lang="en-US" altLang="en-US" baseline="0" dirty="0"/>
              <a:t> FRA’s laboratory. </a:t>
            </a:r>
          </a:p>
          <a:p>
            <a:pPr eaLnBrk="1" hangingPunct="1"/>
            <a:endParaRPr lang="en-US" altLang="en-US" baseline="0" dirty="0"/>
          </a:p>
          <a:p>
            <a:pPr eaLnBrk="1" hangingPunct="1"/>
            <a:r>
              <a:rPr lang="en-US" altLang="en-US" baseline="0" dirty="0"/>
              <a:t>Don’t forget to retain the railroad’s copies of the Forms 73 and 75.</a:t>
            </a:r>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Again, the post-mortem instructions</a:t>
            </a:r>
            <a:r>
              <a:rPr lang="en-US" altLang="en-US" baseline="0" dirty="0"/>
              <a:t> included in the post-mortem kit should be self-explanatory to the medical examiner/coroner.  </a:t>
            </a:r>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68</a:t>
            </a:fld>
            <a:endParaRPr lang="en-US" altLang="en-US" dirty="0">
              <a:solidFill>
                <a:prstClr val="black"/>
              </a:solidFill>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For</a:t>
            </a:r>
            <a:r>
              <a:rPr lang="en-US" altLang="en-US" baseline="0" dirty="0"/>
              <a:t> t</a:t>
            </a:r>
            <a:r>
              <a:rPr lang="en-US" altLang="en-US" dirty="0"/>
              <a:t>he</a:t>
            </a:r>
            <a:r>
              <a:rPr lang="en-US" altLang="en-US" baseline="0" dirty="0"/>
              <a:t> Post-Mortem Post-Accident Tox Box, a Form F6180.73 (Rev. 06-17) must be completed and is</a:t>
            </a:r>
            <a:r>
              <a:rPr lang="en-US" altLang="en-US" dirty="0"/>
              <a:t> the only form in the post-mortem tox</a:t>
            </a:r>
            <a:r>
              <a:rPr lang="en-US" altLang="en-US" baseline="0" dirty="0"/>
              <a:t> box that the railroad supervisor needs to complete or sign. Corrections on this document should be initialed.</a:t>
            </a:r>
          </a:p>
          <a:p>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The</a:t>
            </a:r>
            <a:r>
              <a:rPr lang="en-US" altLang="en-US" baseline="0" dirty="0"/>
              <a:t> r</a:t>
            </a:r>
            <a:r>
              <a:rPr lang="en-US" altLang="en-US" dirty="0"/>
              <a:t>ailroad</a:t>
            </a:r>
            <a:r>
              <a:rPr lang="en-US" altLang="en-US" baseline="0" dirty="0"/>
              <a:t> must</a:t>
            </a:r>
            <a:r>
              <a:rPr lang="en-US" altLang="en-US" dirty="0"/>
              <a:t> complete and provide required copies of Form 73 to the medical examiner/coroner</a:t>
            </a:r>
            <a:r>
              <a:rPr lang="en-US" altLang="en-US" baseline="0" dirty="0"/>
              <a:t> for inclusion inside of the kit sent to the FRA’s laboratory.</a:t>
            </a:r>
            <a:endParaRPr lang="en-US" altLang="en-US" dirty="0"/>
          </a:p>
          <a:p>
            <a:endParaRPr lang="en-US" altLang="en-US" dirty="0"/>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69</a:t>
            </a:fld>
            <a:endParaRPr lang="en-US" altLang="en-US" dirty="0">
              <a:solidFill>
                <a:prstClr val="black"/>
              </a:solidFill>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5551DD91-9BFC-45A2-A832-20C391A9B276}" type="slidenum">
              <a:rPr lang="en-US" altLang="en-US" smtClean="0">
                <a:latin typeface="Times New Roman" pitchFamily="18" charset="0"/>
              </a:rPr>
              <a:pPr/>
              <a:t>7</a:t>
            </a:fld>
            <a:endParaRPr lang="en-US" altLang="en-US" dirty="0">
              <a:latin typeface="Times New Roman" pitchFamily="18" charset="0"/>
            </a:endParaRPr>
          </a:p>
        </p:txBody>
      </p:sp>
      <p:sp>
        <p:nvSpPr>
          <p:cNvPr id="56323" name="Rectangle 2"/>
          <p:cNvSpPr>
            <a:spLocks noGrp="1" noRot="1" noChangeAspect="1" noChangeArrowheads="1" noTextEdit="1"/>
          </p:cNvSpPr>
          <p:nvPr>
            <p:ph type="sldImg"/>
          </p:nvPr>
        </p:nvSpPr>
        <p:spPr>
          <a:xfrm>
            <a:off x="1158875" y="673100"/>
            <a:ext cx="4691063" cy="3519488"/>
          </a:xfrm>
          <a:ln/>
        </p:spPr>
      </p:sp>
      <p:sp>
        <p:nvSpPr>
          <p:cNvPr id="56324"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Human-factor highway-rail grade crossing accident/incident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a:t>
            </a:r>
            <a:r>
              <a:rPr lang="en-US" altLang="en-US" baseline="0" dirty="0"/>
              <a:t> is a c</a:t>
            </a:r>
            <a:r>
              <a:rPr lang="en-US" altLang="en-US" dirty="0"/>
              <a:t>opy of FRA Form F6180.75 (Rev. 06-17) to be completed by the Medical Examiner, Coroner, or Pathologist. FRA</a:t>
            </a:r>
            <a:r>
              <a:rPr lang="en-US" altLang="en-US" baseline="0" dirty="0"/>
              <a:t> requests them to h</a:t>
            </a:r>
            <a:r>
              <a:rPr lang="en-US" altLang="en-US" dirty="0"/>
              <a:t>arvest whole blood 20 mL, urine 60mL, vitreous fluid (all available in remaining 6 mL tube), liver, brain</a:t>
            </a:r>
            <a:r>
              <a:rPr lang="en-US" altLang="en-US" baseline="0" dirty="0"/>
              <a:t> and</a:t>
            </a:r>
            <a:r>
              <a:rPr lang="en-US" altLang="en-US" dirty="0"/>
              <a:t> kidney</a:t>
            </a:r>
            <a:r>
              <a:rPr lang="en-US" altLang="en-US" baseline="0" dirty="0"/>
              <a:t>.  If these specimens are not available, alternative specimens are bile, spleen, lung, spinal fluid, and gastric contents.</a:t>
            </a:r>
          </a:p>
          <a:p>
            <a:endParaRPr lang="en-US" alt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i="0" baseline="0" dirty="0"/>
              <a:t>Note: </a:t>
            </a:r>
            <a:r>
              <a:rPr lang="en-US" sz="1200" kern="1200" baseline="0" dirty="0">
                <a:solidFill>
                  <a:srgbClr val="FF0000"/>
                </a:solidFill>
                <a:effectLst/>
                <a:latin typeface="+mn-lt"/>
                <a:ea typeface="+mn-ea"/>
                <a:cs typeface="+mn-cs"/>
              </a:rPr>
              <a:t>FRA regulations neither require nor authorize a railroad representative to witness or be present when specimens are being harvested from fatally injured employees. The railroad representative’s role is limited to accepting the sealed fatality box from the medical examiner or coroner’s office and arranging shipment of the sealed box to FRA’s testing laboratory.</a:t>
            </a:r>
          </a:p>
          <a:p>
            <a:endParaRPr lang="en-US" altLang="en-US" dirty="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70</a:t>
            </a:fld>
            <a:endParaRPr lang="en-US" altLang="en-US" dirty="0">
              <a:solidFill>
                <a:prstClr val="black"/>
              </a:solidFill>
              <a:latin typeface="Times New Roman" pitchFamily="18"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Eight peel-off specimen labels are on the last page of each</a:t>
            </a:r>
            <a:r>
              <a:rPr lang="en-US" altLang="en-US" baseline="0" dirty="0"/>
              <a:t> </a:t>
            </a:r>
            <a:r>
              <a:rPr lang="en-US" altLang="en-US" dirty="0"/>
              <a:t>Form 75 for use by the medical examiner/coroner.</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D190766A-C81A-45A8-AA6A-BCAED7A4495C}" type="slidenum">
              <a:rPr lang="en-US" altLang="en-US" smtClean="0">
                <a:solidFill>
                  <a:prstClr val="black"/>
                </a:solidFill>
                <a:latin typeface="Times New Roman" pitchFamily="18" charset="0"/>
              </a:rPr>
              <a:pPr/>
              <a:t>71</a:t>
            </a:fld>
            <a:endParaRPr lang="en-US" altLang="en-US" dirty="0">
              <a:solidFill>
                <a:prstClr val="black"/>
              </a:solidFill>
              <a:latin typeface="Times New Roman"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606AA703-3173-46EB-9A8D-2A1EB4D1E498}" type="slidenum">
              <a:rPr lang="en-US" altLang="en-US" smtClean="0">
                <a:solidFill>
                  <a:prstClr val="black"/>
                </a:solidFill>
                <a:latin typeface="Times New Roman" pitchFamily="18" charset="0"/>
              </a:rPr>
              <a:pPr/>
              <a:t>72</a:t>
            </a:fld>
            <a:endParaRPr lang="en-US" altLang="en-US" dirty="0">
              <a:solidFill>
                <a:prstClr val="black"/>
              </a:solidFill>
              <a:latin typeface="Times New Roman"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2C04586B-F492-41C3-8209-AC2AF93CDAA0}" type="slidenum">
              <a:rPr lang="en-US" altLang="en-US" smtClean="0">
                <a:latin typeface="Times New Roman" pitchFamily="18" charset="0"/>
              </a:rPr>
              <a:pPr/>
              <a:t>73</a:t>
            </a:fld>
            <a:endParaRPr lang="en-US" altLang="en-US" dirty="0">
              <a:latin typeface="Times New Roman" pitchFamily="18" charset="0"/>
            </a:endParaRPr>
          </a:p>
        </p:txBody>
      </p:sp>
      <p:sp>
        <p:nvSpPr>
          <p:cNvPr id="64515" name="Rectangle 2"/>
          <p:cNvSpPr>
            <a:spLocks noGrp="1" noRot="1" noChangeAspect="1" noChangeArrowheads="1" noTextEdit="1"/>
          </p:cNvSpPr>
          <p:nvPr>
            <p:ph type="sldImg"/>
          </p:nvPr>
        </p:nvSpPr>
        <p:spPr>
          <a:xfrm>
            <a:off x="1158875" y="673100"/>
            <a:ext cx="4691063" cy="3519488"/>
          </a:xfrm>
          <a:ln/>
        </p:spPr>
      </p:sp>
      <p:sp>
        <p:nvSpPr>
          <p:cNvPr id="64516"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Answer: This is a Major Train Accident due to damages</a:t>
            </a:r>
            <a:r>
              <a:rPr lang="en-US" altLang="en-US" sz="1600" baseline="0" dirty="0"/>
              <a:t> </a:t>
            </a:r>
            <a:r>
              <a:rPr lang="en-US" altLang="en-US" sz="1600" dirty="0"/>
              <a:t>exceeding $12,600</a:t>
            </a:r>
            <a:r>
              <a:rPr lang="en-US" altLang="en-US" sz="1600" baseline="0" dirty="0"/>
              <a:t> with a fatality to a on-duty railroad employee or regulated service contractor.  Therefore, </a:t>
            </a:r>
            <a:r>
              <a:rPr lang="en-US" altLang="en-US" sz="1600" dirty="0"/>
              <a:t>all crewmembers of both trains should be tested, including the fatality.  </a:t>
            </a:r>
          </a:p>
          <a:p>
            <a:pPr eaLnBrk="1" hangingPunct="1"/>
            <a:endParaRPr lang="en-US" altLang="en-US" sz="1600" dirty="0"/>
          </a:p>
          <a:p>
            <a:pPr eaLnBrk="1" hangingPunct="1"/>
            <a:r>
              <a:rPr lang="en-US" altLang="en-US" sz="1600" dirty="0"/>
              <a:t>In addition, the railroad should determine if other regulated employees such as a train dispatcher, roadway worker or signalman may have</a:t>
            </a:r>
            <a:r>
              <a:rPr lang="en-US" altLang="en-US" sz="1600" baseline="0" dirty="0"/>
              <a:t> played a role in the cause or severity of the accident.</a:t>
            </a:r>
            <a:endParaRPr lang="en-US" altLang="en-US" sz="1600"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4FD9C0AC-F88B-4CDF-B6C7-BE1DBEDB0D60}" type="slidenum">
              <a:rPr lang="en-US" altLang="en-US" smtClean="0">
                <a:latin typeface="Times New Roman" pitchFamily="18" charset="0"/>
              </a:rPr>
              <a:pPr/>
              <a:t>74</a:t>
            </a:fld>
            <a:endParaRPr lang="en-US" altLang="en-US" dirty="0">
              <a:latin typeface="Times New Roman" pitchFamily="18" charset="0"/>
            </a:endParaRPr>
          </a:p>
        </p:txBody>
      </p:sp>
      <p:sp>
        <p:nvSpPr>
          <p:cNvPr id="65539" name="Rectangle 2"/>
          <p:cNvSpPr>
            <a:spLocks noGrp="1" noRot="1" noChangeAspect="1" noChangeArrowheads="1" noTextEdit="1"/>
          </p:cNvSpPr>
          <p:nvPr>
            <p:ph type="sldImg"/>
          </p:nvPr>
        </p:nvSpPr>
        <p:spPr>
          <a:xfrm>
            <a:off x="1158875" y="673100"/>
            <a:ext cx="4691063" cy="3519488"/>
          </a:xfrm>
          <a:ln/>
        </p:spPr>
      </p:sp>
      <p:sp>
        <p:nvSpPr>
          <p:cNvPr id="65540"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No, this is not considered an Impact Accident requiring post-accident testing because we have a rail equipment accident that’s not over the $12,600 monetary threshold, even with a reportable injury.</a:t>
            </a:r>
          </a:p>
          <a:p>
            <a:pPr eaLnBrk="1" hangingPunct="1"/>
            <a:endParaRPr lang="en-US" altLang="en-US" sz="1600"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674C98B5-D7DF-497D-A53C-A68B514F5F2D}" type="slidenum">
              <a:rPr lang="en-US" altLang="en-US" smtClean="0">
                <a:latin typeface="Times New Roman" pitchFamily="18" charset="0"/>
              </a:rPr>
              <a:pPr/>
              <a:t>75</a:t>
            </a:fld>
            <a:endParaRPr lang="en-US" altLang="en-US" dirty="0">
              <a:latin typeface="Times New Roman" pitchFamily="18" charset="0"/>
            </a:endParaRPr>
          </a:p>
        </p:txBody>
      </p:sp>
      <p:sp>
        <p:nvSpPr>
          <p:cNvPr id="69635" name="Rectangle 2"/>
          <p:cNvSpPr>
            <a:spLocks noGrp="1" noRot="1" noChangeAspect="1" noChangeArrowheads="1" noTextEdit="1"/>
          </p:cNvSpPr>
          <p:nvPr>
            <p:ph type="sldImg"/>
          </p:nvPr>
        </p:nvSpPr>
        <p:spPr>
          <a:xfrm>
            <a:off x="1158875" y="673100"/>
            <a:ext cx="4691063" cy="3519488"/>
          </a:xfrm>
          <a:ln/>
        </p:spPr>
      </p:sp>
      <p:sp>
        <p:nvSpPr>
          <p:cNvPr id="69636"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t>After you’ve made your testing determination, the next step is to let Sandra Volante or Kevin Breen know that specimens are en route so they can contact Chesapeake Toxicology Resources, FRA’s contracted post-accident testing lab.</a:t>
            </a:r>
          </a:p>
          <a:p>
            <a:pPr eaLnBrk="1" hangingPunct="1"/>
            <a:endParaRPr lang="en-US" altLang="en-US" sz="1600" dirty="0"/>
          </a:p>
          <a:p>
            <a:pPr eaLnBrk="1" hangingPunct="1"/>
            <a:endParaRPr lang="en-US" altLang="en-US" sz="1600"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n-lt"/>
                <a:ea typeface="+mn-ea"/>
                <a:cs typeface="+mn-cs"/>
              </a:rPr>
              <a:t>FRA post-accident samples (urine, blood, and tissue) are screened using an immunoassay or another appropriate screening technology.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Samples that screen positive for drugs are confirmed using gas chromatography/mass spectrometry (GC/MS) or liquid chromatography/</a:t>
            </a:r>
            <a:r>
              <a:rPr lang="en-US" sz="1200" b="0" kern="1200" dirty="0">
                <a:solidFill>
                  <a:schemeClr val="tx1"/>
                </a:solidFill>
                <a:effectLst/>
                <a:latin typeface="+mn-lt"/>
                <a:ea typeface="+mn-ea"/>
                <a:cs typeface="+mn-cs"/>
              </a:rPr>
              <a:t>tandem</a:t>
            </a:r>
            <a:r>
              <a:rPr lang="en-US" sz="1200" kern="1200" dirty="0">
                <a:solidFill>
                  <a:schemeClr val="tx1"/>
                </a:solidFill>
                <a:effectLst/>
                <a:latin typeface="+mn-lt"/>
                <a:ea typeface="+mn-ea"/>
                <a:cs typeface="+mn-cs"/>
              </a:rPr>
              <a:t> mass spectrometry (LC-MS/MS).  Samples that screen positive for alcohol are confirmed using head-space GC.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FRA post-accident testing program uses cutoffs that are often quite different (and usually much lower) than those employed in most workplace drug and alcohol testing programs.</a:t>
            </a:r>
          </a:p>
          <a:p>
            <a:endParaRPr lang="en-US" altLang="en-US" sz="1200" kern="1200" dirty="0">
              <a:solidFill>
                <a:schemeClr val="tx1"/>
              </a:solidFill>
              <a:effectLst/>
              <a:latin typeface="+mn-lt"/>
              <a:ea typeface="+mn-ea"/>
              <a:cs typeface="+mn-cs"/>
            </a:endParaRPr>
          </a:p>
          <a:p>
            <a:r>
              <a:rPr lang="en-US" altLang="en-US" dirty="0"/>
              <a:t>All screening is performed with the urine sample except for Alcohol which is tested using blood in post-accident.  Any urine which screens presumptively positive are confirmed using both the urine and blood samples.</a:t>
            </a:r>
          </a:p>
          <a:p>
            <a:pPr lvl="1">
              <a:buFontTx/>
              <a:buNone/>
            </a:pPr>
            <a:endParaRPr lang="en-US" altLang="en-US" dirty="0"/>
          </a:p>
          <a:p>
            <a:endParaRPr lang="en-US" altLang="en-US" dirty="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853" indent="-285713">
              <a:defRPr>
                <a:solidFill>
                  <a:schemeClr val="tx1"/>
                </a:solidFill>
                <a:latin typeface="Tahoma" pitchFamily="34" charset="0"/>
              </a:defRPr>
            </a:lvl2pPr>
            <a:lvl3pPr marL="1142852" indent="-228570">
              <a:defRPr>
                <a:solidFill>
                  <a:schemeClr val="tx1"/>
                </a:solidFill>
                <a:latin typeface="Tahoma" pitchFamily="34" charset="0"/>
              </a:defRPr>
            </a:lvl3pPr>
            <a:lvl4pPr marL="1599993" indent="-228570">
              <a:defRPr>
                <a:solidFill>
                  <a:schemeClr val="tx1"/>
                </a:solidFill>
                <a:latin typeface="Tahoma" pitchFamily="34" charset="0"/>
              </a:defRPr>
            </a:lvl4pPr>
            <a:lvl5pPr marL="2057133" indent="-228570">
              <a:defRPr>
                <a:solidFill>
                  <a:schemeClr val="tx1"/>
                </a:solidFill>
                <a:latin typeface="Tahoma" pitchFamily="34" charset="0"/>
              </a:defRPr>
            </a:lvl5pPr>
            <a:lvl6pPr marL="2514275" indent="-228570" eaLnBrk="0" fontAlgn="base" hangingPunct="0">
              <a:spcBef>
                <a:spcPct val="0"/>
              </a:spcBef>
              <a:spcAft>
                <a:spcPct val="0"/>
              </a:spcAft>
              <a:defRPr>
                <a:solidFill>
                  <a:schemeClr val="tx1"/>
                </a:solidFill>
                <a:latin typeface="Tahoma" pitchFamily="34" charset="0"/>
              </a:defRPr>
            </a:lvl6pPr>
            <a:lvl7pPr marL="2971415" indent="-228570" eaLnBrk="0" fontAlgn="base" hangingPunct="0">
              <a:spcBef>
                <a:spcPct val="0"/>
              </a:spcBef>
              <a:spcAft>
                <a:spcPct val="0"/>
              </a:spcAft>
              <a:defRPr>
                <a:solidFill>
                  <a:schemeClr val="tx1"/>
                </a:solidFill>
                <a:latin typeface="Tahoma" pitchFamily="34" charset="0"/>
              </a:defRPr>
            </a:lvl7pPr>
            <a:lvl8pPr marL="3428556" indent="-228570" eaLnBrk="0" fontAlgn="base" hangingPunct="0">
              <a:spcBef>
                <a:spcPct val="0"/>
              </a:spcBef>
              <a:spcAft>
                <a:spcPct val="0"/>
              </a:spcAft>
              <a:defRPr>
                <a:solidFill>
                  <a:schemeClr val="tx1"/>
                </a:solidFill>
                <a:latin typeface="Tahoma" pitchFamily="34" charset="0"/>
              </a:defRPr>
            </a:lvl8pPr>
            <a:lvl9pPr marL="3885696" indent="-228570" eaLnBrk="0" fontAlgn="base" hangingPunct="0">
              <a:spcBef>
                <a:spcPct val="0"/>
              </a:spcBef>
              <a:spcAft>
                <a:spcPct val="0"/>
              </a:spcAft>
              <a:defRPr>
                <a:solidFill>
                  <a:schemeClr val="tx1"/>
                </a:solidFill>
                <a:latin typeface="Tahoma" pitchFamily="34" charset="0"/>
              </a:defRPr>
            </a:lvl9pPr>
          </a:lstStyle>
          <a:p>
            <a:fld id="{42D610B4-C195-4865-BDCE-68D463E7ECCB}" type="slidenum">
              <a:rPr lang="en-US" altLang="en-US" smtClean="0">
                <a:solidFill>
                  <a:prstClr val="black"/>
                </a:solidFill>
                <a:latin typeface="Times New Roman" pitchFamily="18" charset="0"/>
              </a:rPr>
              <a:pPr/>
              <a:t>76</a:t>
            </a:fld>
            <a:endParaRPr lang="en-US" altLang="en-US">
              <a:solidFill>
                <a:prstClr val="black"/>
              </a:solidFill>
              <a:latin typeface="Times New Roman" pitchFamily="18"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solidFill>
                  <a:srgbClr val="FF0000"/>
                </a:solidFill>
              </a:rPr>
              <a:t>Note: FRA added</a:t>
            </a:r>
            <a:r>
              <a:rPr lang="en-US" altLang="en-US" baseline="0" dirty="0">
                <a:solidFill>
                  <a:srgbClr val="FF0000"/>
                </a:solidFill>
              </a:rPr>
              <a:t> tramadol to testing panel effective July 7, 2015.</a:t>
            </a:r>
            <a:r>
              <a:rPr lang="en-US" altLang="en-US" b="1"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Under</a:t>
            </a:r>
            <a:r>
              <a:rPr lang="en-US" altLang="en-US" b="1" baseline="0" dirty="0"/>
              <a:t> our regulations </a:t>
            </a:r>
            <a:r>
              <a:rPr lang="en-US" altLang="en-US" b="1" dirty="0"/>
              <a:t>FRA can test for additional drugs and drug categories as it</a:t>
            </a:r>
            <a:r>
              <a:rPr lang="en-US" altLang="en-US" b="1" baseline="0" dirty="0"/>
              <a:t> deems necessary.  </a:t>
            </a:r>
            <a:endParaRPr lang="en-US" altLang="en-US" dirty="0">
              <a:solidFill>
                <a:srgbClr val="FF0000"/>
              </a:solidFill>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9E4689FF-49D5-418F-8267-B440611B3AC3}" type="slidenum">
              <a:rPr lang="en-US" altLang="en-US" smtClean="0">
                <a:latin typeface="Times New Roman" pitchFamily="18" charset="0"/>
              </a:rPr>
              <a:pPr/>
              <a:t>77</a:t>
            </a:fld>
            <a:endParaRPr lang="en-US" altLang="en-US" dirty="0">
              <a:latin typeface="Times New Roman" pitchFamily="18"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83E32A3D-BEBC-412E-93EA-468E8F4E9D18}" type="slidenum">
              <a:rPr lang="en-US" altLang="en-US" smtClean="0">
                <a:latin typeface="Times New Roman" pitchFamily="18" charset="0"/>
              </a:rPr>
              <a:pPr/>
              <a:t>78</a:t>
            </a:fld>
            <a:endParaRPr lang="en-US" altLang="en-US" dirty="0">
              <a:latin typeface="Times New Roman"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MRO has no role</a:t>
            </a:r>
            <a:r>
              <a:rPr lang="en-US" altLang="en-US" baseline="0" dirty="0"/>
              <a:t> with positives from fatally injured employees.</a:t>
            </a:r>
            <a:endParaRPr lang="en-US"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843DD33C-4C66-44F4-B1EB-F60C8CFC2229}" type="slidenum">
              <a:rPr lang="en-US" altLang="en-US" smtClean="0">
                <a:latin typeface="Times New Roman" pitchFamily="18" charset="0"/>
              </a:rPr>
              <a:pPr/>
              <a:t>79</a:t>
            </a:fld>
            <a:endParaRPr lang="en-US" altLang="en-US" dirty="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AB71EF95-71A7-4144-8E9C-C2E9C5CD2D3E}" type="slidenum">
              <a:rPr lang="en-US" altLang="en-US" smtClean="0">
                <a:latin typeface="Times New Roman" pitchFamily="18" charset="0"/>
              </a:rPr>
              <a:pPr/>
              <a:t>8</a:t>
            </a:fld>
            <a:endParaRPr lang="en-US" altLang="en-US" dirty="0">
              <a:latin typeface="Times New Roman" pitchFamily="18" charset="0"/>
            </a:endParaRPr>
          </a:p>
        </p:txBody>
      </p:sp>
      <p:sp>
        <p:nvSpPr>
          <p:cNvPr id="57347" name="Rectangle 2"/>
          <p:cNvSpPr>
            <a:spLocks noGrp="1" noRot="1" noChangeAspect="1" noChangeArrowheads="1" noTextEdit="1"/>
          </p:cNvSpPr>
          <p:nvPr>
            <p:ph type="sldImg"/>
          </p:nvPr>
        </p:nvSpPr>
        <p:spPr>
          <a:xfrm>
            <a:off x="1158875" y="673100"/>
            <a:ext cx="4691063" cy="3519488"/>
          </a:xfrm>
          <a:ln/>
        </p:spPr>
      </p:sp>
      <p:sp>
        <p:nvSpPr>
          <p:cNvPr id="57348"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600" dirty="0"/>
              <a:t> The $12,600 amount is</a:t>
            </a:r>
            <a:r>
              <a:rPr lang="en-US" altLang="en-US" sz="1600" baseline="0" dirty="0"/>
              <a:t> the current (2026) FRA Part 225 Monetary Threshold Reporting dollar amount and could change for each calendar year.</a:t>
            </a:r>
          </a:p>
          <a:p>
            <a:pPr eaLnBrk="1" hangingPunct="1">
              <a:buFontTx/>
              <a:buChar char="-"/>
            </a:pPr>
            <a:r>
              <a:rPr lang="en-US" altLang="en-US" sz="1600" dirty="0"/>
              <a:t> We get a few of these definitions from Part 219, but others come from Part 225 (Accident/Incident Reporting) and its supplementary FRA Guide for Preparing Accident/Incident Reports.</a:t>
            </a:r>
          </a:p>
          <a:p>
            <a:pPr eaLnBrk="1" hangingPunct="1">
              <a:buFontTx/>
              <a:buChar char="-"/>
            </a:pPr>
            <a:r>
              <a:rPr lang="en-US" altLang="en-US" sz="1600" dirty="0"/>
              <a:t> For example, let’s look at the definition of Train Accident which means a rail equipment accident.  Rail equipment accidents are collisions, derailments, fires, explosions, acts of God, &amp; other events involving the operation of on-track equipment (standing or moving).  </a:t>
            </a:r>
          </a:p>
          <a:p>
            <a:pPr eaLnBrk="1" hangingPunct="1">
              <a:buFontTx/>
              <a:buChar char="-"/>
            </a:pPr>
            <a:r>
              <a:rPr lang="en-US" altLang="en-US" sz="1600" dirty="0"/>
              <a:t> Includes damage to track, track structures, on-track equipment, signals, or roadbed. </a:t>
            </a:r>
          </a:p>
          <a:p>
            <a:r>
              <a:rPr lang="en-US" sz="1200" b="1" kern="1200" dirty="0">
                <a:solidFill>
                  <a:schemeClr val="tx1"/>
                </a:solidFill>
                <a:effectLst/>
                <a:latin typeface="+mn-lt"/>
                <a:ea typeface="+mn-ea"/>
                <a:cs typeface="+mn-cs"/>
              </a:rPr>
              <a:t>ON-TRACK EQUIPMENT:  </a:t>
            </a:r>
            <a:r>
              <a:rPr lang="en-US" sz="1200" kern="1200" dirty="0">
                <a:solidFill>
                  <a:schemeClr val="tx1"/>
                </a:solidFill>
                <a:effectLst/>
                <a:latin typeface="+mn-lt"/>
                <a:ea typeface="+mn-ea"/>
                <a:cs typeface="+mn-cs"/>
              </a:rPr>
              <a:t>Note that the </a:t>
            </a:r>
            <a:r>
              <a:rPr lang="en-US" sz="1200" i="1" kern="1200" dirty="0">
                <a:solidFill>
                  <a:schemeClr val="tx1"/>
                </a:solidFill>
                <a:effectLst/>
                <a:latin typeface="+mn-lt"/>
                <a:ea typeface="+mn-ea"/>
                <a:cs typeface="+mn-cs"/>
              </a:rPr>
              <a:t>FRA Guide for Preparing Accident/Incident Reports</a:t>
            </a:r>
            <a:r>
              <a:rPr lang="en-US" sz="1200" kern="1200" dirty="0">
                <a:solidFill>
                  <a:schemeClr val="tx1"/>
                </a:solidFill>
                <a:effectLst/>
                <a:latin typeface="+mn-lt"/>
                <a:ea typeface="+mn-ea"/>
                <a:cs typeface="+mn-cs"/>
              </a:rPr>
              <a:t> defines on-track equipment to include an equipment consist (train, locomotive, cut of cars, or a single car not coupled to another car or locomotive), locomotive, motorcar, train, yard switching train, or work train.  These definitions include a track motorcar, hi-rail vehicle, push car, crane, ballast tamping machine.</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F0EF6-05EE-4C7D-9F16-7BCE5AC2C7F0}" type="slidenum">
              <a:rPr lang="en-US" smtClean="0"/>
              <a:t>80</a:t>
            </a:fld>
            <a:endParaRPr lang="en-US" dirty="0"/>
          </a:p>
        </p:txBody>
      </p:sp>
    </p:spTree>
    <p:extLst>
      <p:ext uri="{BB962C8B-B14F-4D97-AF65-F5344CB8AC3E}">
        <p14:creationId xmlns:p14="http://schemas.microsoft.com/office/powerpoint/2010/main" val="11669515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F0EF6-05EE-4C7D-9F16-7BCE5AC2C7F0}" type="slidenum">
              <a:rPr lang="en-US" smtClean="0"/>
              <a:t>81</a:t>
            </a:fld>
            <a:endParaRPr lang="en-US" dirty="0"/>
          </a:p>
        </p:txBody>
      </p:sp>
    </p:spTree>
    <p:extLst>
      <p:ext uri="{BB962C8B-B14F-4D97-AF65-F5344CB8AC3E}">
        <p14:creationId xmlns:p14="http://schemas.microsoft.com/office/powerpoint/2010/main" val="14318040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FF0EF6-05EE-4C7D-9F16-7BCE5AC2C7F0}" type="slidenum">
              <a:rPr lang="en-US" smtClean="0"/>
              <a:t>82</a:t>
            </a:fld>
            <a:endParaRPr lang="en-US" dirty="0"/>
          </a:p>
        </p:txBody>
      </p:sp>
    </p:spTree>
    <p:extLst>
      <p:ext uri="{BB962C8B-B14F-4D97-AF65-F5344CB8AC3E}">
        <p14:creationId xmlns:p14="http://schemas.microsoft.com/office/powerpoint/2010/main" val="38467142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028C5D-383F-4BD4-8308-B55DDF864F9A}" type="slidenum">
              <a:rPr lang="en-US" smtClean="0"/>
              <a:pPr>
                <a:defRPr/>
              </a:pPr>
              <a:t>83</a:t>
            </a:fld>
            <a:endParaRPr lang="en-US" dirty="0"/>
          </a:p>
        </p:txBody>
      </p:sp>
    </p:spTree>
    <p:extLst>
      <p:ext uri="{BB962C8B-B14F-4D97-AF65-F5344CB8AC3E}">
        <p14:creationId xmlns:p14="http://schemas.microsoft.com/office/powerpoint/2010/main" val="99391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7059" indent="-287330">
              <a:defRPr>
                <a:solidFill>
                  <a:schemeClr val="tx1"/>
                </a:solidFill>
                <a:latin typeface="Tahoma" pitchFamily="34" charset="0"/>
              </a:defRPr>
            </a:lvl2pPr>
            <a:lvl3pPr marL="1149321" indent="-229864">
              <a:defRPr>
                <a:solidFill>
                  <a:schemeClr val="tx1"/>
                </a:solidFill>
                <a:latin typeface="Tahoma" pitchFamily="34" charset="0"/>
              </a:defRPr>
            </a:lvl3pPr>
            <a:lvl4pPr marL="1609049" indent="-229864">
              <a:defRPr>
                <a:solidFill>
                  <a:schemeClr val="tx1"/>
                </a:solidFill>
                <a:latin typeface="Tahoma" pitchFamily="34" charset="0"/>
              </a:defRPr>
            </a:lvl4pPr>
            <a:lvl5pPr marL="2068778" indent="-229864">
              <a:defRPr>
                <a:solidFill>
                  <a:schemeClr val="tx1"/>
                </a:solidFill>
                <a:latin typeface="Tahoma" pitchFamily="34" charset="0"/>
              </a:defRPr>
            </a:lvl5pPr>
            <a:lvl6pPr marL="2528506" indent="-229864" eaLnBrk="0" fontAlgn="base" hangingPunct="0">
              <a:spcBef>
                <a:spcPct val="0"/>
              </a:spcBef>
              <a:spcAft>
                <a:spcPct val="0"/>
              </a:spcAft>
              <a:defRPr>
                <a:solidFill>
                  <a:schemeClr val="tx1"/>
                </a:solidFill>
                <a:latin typeface="Tahoma" pitchFamily="34" charset="0"/>
              </a:defRPr>
            </a:lvl6pPr>
            <a:lvl7pPr marL="2988235" indent="-229864" eaLnBrk="0" fontAlgn="base" hangingPunct="0">
              <a:spcBef>
                <a:spcPct val="0"/>
              </a:spcBef>
              <a:spcAft>
                <a:spcPct val="0"/>
              </a:spcAft>
              <a:defRPr>
                <a:solidFill>
                  <a:schemeClr val="tx1"/>
                </a:solidFill>
                <a:latin typeface="Tahoma" pitchFamily="34" charset="0"/>
              </a:defRPr>
            </a:lvl7pPr>
            <a:lvl8pPr marL="3447963" indent="-229864" eaLnBrk="0" fontAlgn="base" hangingPunct="0">
              <a:spcBef>
                <a:spcPct val="0"/>
              </a:spcBef>
              <a:spcAft>
                <a:spcPct val="0"/>
              </a:spcAft>
              <a:defRPr>
                <a:solidFill>
                  <a:schemeClr val="tx1"/>
                </a:solidFill>
                <a:latin typeface="Tahoma" pitchFamily="34" charset="0"/>
              </a:defRPr>
            </a:lvl8pPr>
            <a:lvl9pPr marL="3907691" indent="-229864" eaLnBrk="0" fontAlgn="base" hangingPunct="0">
              <a:spcBef>
                <a:spcPct val="0"/>
              </a:spcBef>
              <a:spcAft>
                <a:spcPct val="0"/>
              </a:spcAft>
              <a:defRPr>
                <a:solidFill>
                  <a:schemeClr val="tx1"/>
                </a:solidFill>
                <a:latin typeface="Tahoma" pitchFamily="34" charset="0"/>
              </a:defRPr>
            </a:lvl9pPr>
          </a:lstStyle>
          <a:p>
            <a:fld id="{AB71EF95-71A7-4144-8E9C-C2E9C5CD2D3E}" type="slidenum">
              <a:rPr lang="en-US" altLang="en-US" smtClean="0">
                <a:latin typeface="Times New Roman" pitchFamily="18" charset="0"/>
              </a:rPr>
              <a:pPr/>
              <a:t>9</a:t>
            </a:fld>
            <a:endParaRPr lang="en-US" altLang="en-US" dirty="0">
              <a:latin typeface="Times New Roman" pitchFamily="18" charset="0"/>
            </a:endParaRPr>
          </a:p>
        </p:txBody>
      </p:sp>
      <p:sp>
        <p:nvSpPr>
          <p:cNvPr id="57347" name="Rectangle 2"/>
          <p:cNvSpPr>
            <a:spLocks noGrp="1" noRot="1" noChangeAspect="1" noChangeArrowheads="1" noTextEdit="1"/>
          </p:cNvSpPr>
          <p:nvPr>
            <p:ph type="sldImg"/>
          </p:nvPr>
        </p:nvSpPr>
        <p:spPr>
          <a:xfrm>
            <a:off x="1158875" y="673100"/>
            <a:ext cx="4691063" cy="3519488"/>
          </a:xfrm>
          <a:ln/>
        </p:spPr>
      </p:sp>
      <p:sp>
        <p:nvSpPr>
          <p:cNvPr id="57348" name="Rectangle 3"/>
          <p:cNvSpPr>
            <a:spLocks noGrp="1" noChangeArrowheads="1"/>
          </p:cNvSpPr>
          <p:nvPr>
            <p:ph type="body" idx="1"/>
          </p:nvPr>
        </p:nvSpPr>
        <p:spPr>
          <a:xfrm>
            <a:off x="923364" y="4417734"/>
            <a:ext cx="5163679" cy="41180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600" dirty="0"/>
              <a:t> Homeowners and businesses evacuating an area without being</a:t>
            </a:r>
            <a:r>
              <a:rPr lang="en-US" altLang="en-US" sz="1600" baseline="0" dirty="0"/>
              <a:t> directed to do so, would not meet the criteria for a post-accident test.</a:t>
            </a:r>
            <a:endParaRPr lang="en-US" altLang="en-US" sz="16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2"/>
          <p:cNvSpPr txBox="1">
            <a:spLocks noChangeArrowheads="1"/>
          </p:cNvSpPr>
          <p:nvPr userDrawn="1"/>
        </p:nvSpPr>
        <p:spPr bwMode="auto">
          <a:xfrm>
            <a:off x="391886" y="228600"/>
            <a:ext cx="8294914"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1400" baseline="0">
                <a:solidFill>
                  <a:srgbClr val="0070C0"/>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a:lstStyle>
          <a:p>
            <a:r>
              <a:rPr lang="en-US" kern="0" dirty="0">
                <a:solidFill>
                  <a:srgbClr val="1F497D"/>
                </a:solidFill>
                <a:latin typeface="Arial" panose="020B0604020202020204" pitchFamily="34" charset="0"/>
                <a:cs typeface="Arial" panose="020B0604020202020204" pitchFamily="34" charset="0"/>
              </a:rPr>
              <a:t>F   E   D   E   R   A   L      R   A   I   L   R   O   A   D       A   D   M   I   N   I   S   T   R   A   T   I   O   N</a:t>
            </a:r>
          </a:p>
        </p:txBody>
      </p:sp>
    </p:spTree>
    <p:extLst>
      <p:ext uri="{BB962C8B-B14F-4D97-AF65-F5344CB8AC3E}">
        <p14:creationId xmlns:p14="http://schemas.microsoft.com/office/powerpoint/2010/main" val="879937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4878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0019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95800" y="685800"/>
            <a:ext cx="3744118" cy="3750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20388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2"/>
          <p:cNvSpPr txBox="1">
            <a:spLocks noChangeArrowheads="1"/>
          </p:cNvSpPr>
          <p:nvPr userDrawn="1"/>
        </p:nvSpPr>
        <p:spPr bwMode="auto">
          <a:xfrm>
            <a:off x="391886" y="228600"/>
            <a:ext cx="8294914"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1400" baseline="0">
                <a:solidFill>
                  <a:srgbClr val="0070C0"/>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a:lstStyle>
          <a:p>
            <a:r>
              <a:rPr lang="en-US" kern="0" dirty="0">
                <a:solidFill>
                  <a:srgbClr val="1F497D"/>
                </a:solidFill>
                <a:latin typeface="Arial" panose="020B0604020202020204" pitchFamily="34" charset="0"/>
                <a:cs typeface="Arial" panose="020B0604020202020204" pitchFamily="34" charset="0"/>
              </a:rPr>
              <a:t>F   E   D   E   R   A   L      R   A   I   L   R   O   A   D       A   D   M   I   N   I   S   T   R   A   T   I   O   N</a:t>
            </a:r>
          </a:p>
        </p:txBody>
      </p:sp>
    </p:spTree>
    <p:extLst>
      <p:ext uri="{BB962C8B-B14F-4D97-AF65-F5344CB8AC3E}">
        <p14:creationId xmlns:p14="http://schemas.microsoft.com/office/powerpoint/2010/main" val="2883957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01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52630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5669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3666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9001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93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4668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651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896281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0376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4542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95800" y="685800"/>
            <a:ext cx="3744118" cy="3750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7099894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Rectangle 2"/>
          <p:cNvSpPr txBox="1">
            <a:spLocks noChangeArrowheads="1"/>
          </p:cNvSpPr>
          <p:nvPr userDrawn="1"/>
        </p:nvSpPr>
        <p:spPr bwMode="auto">
          <a:xfrm>
            <a:off x="391886" y="228600"/>
            <a:ext cx="8294914"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1400" baseline="0">
                <a:solidFill>
                  <a:srgbClr val="0070C0"/>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a:lstStyle>
          <a:p>
            <a:r>
              <a:rPr lang="en-US" kern="0" dirty="0">
                <a:solidFill>
                  <a:srgbClr val="1F497D"/>
                </a:solidFill>
                <a:latin typeface="Arial" panose="020B0604020202020204" pitchFamily="34" charset="0"/>
                <a:cs typeface="Arial" panose="020B0604020202020204" pitchFamily="34" charset="0"/>
              </a:rPr>
              <a:t>F   E   D   E   R   A   L      R   A   I   L   R   O   A   D       A   D   M   I   N   I   S   T   R   A   T   I   O   N</a:t>
            </a:r>
          </a:p>
        </p:txBody>
      </p:sp>
    </p:spTree>
    <p:extLst>
      <p:ext uri="{BB962C8B-B14F-4D97-AF65-F5344CB8AC3E}">
        <p14:creationId xmlns:p14="http://schemas.microsoft.com/office/powerpoint/2010/main" val="12950742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684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313636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43162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3485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580942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99023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2095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533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86465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523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15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495800" y="685800"/>
            <a:ext cx="3744118" cy="37504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96038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53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9567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213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340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5942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35342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e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em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txBox="1">
            <a:spLocks noChangeArrowheads="1"/>
          </p:cNvSpPr>
          <p:nvPr/>
        </p:nvSpPr>
        <p:spPr>
          <a:xfrm>
            <a:off x="4648200" y="6400800"/>
            <a:ext cx="762000" cy="307975"/>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800" dirty="0">
              <a:solidFill>
                <a:prstClr val="black"/>
              </a:solidFill>
            </a:endParaRPr>
          </a:p>
        </p:txBody>
      </p:sp>
      <p:sp>
        <p:nvSpPr>
          <p:cNvPr id="15" name="Rectangle 14"/>
          <p:cNvSpPr/>
          <p:nvPr/>
        </p:nvSpPr>
        <p:spPr>
          <a:xfrm>
            <a:off x="295736" y="6533066"/>
            <a:ext cx="1797198" cy="215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8" name="Rectangle 17"/>
          <p:cNvSpPr/>
          <p:nvPr userDrawn="1"/>
        </p:nvSpPr>
        <p:spPr>
          <a:xfrm>
            <a:off x="298370" y="6582080"/>
            <a:ext cx="1797198" cy="215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9601" y="5943600"/>
            <a:ext cx="733399" cy="748636"/>
          </a:xfrm>
          <a:prstGeom prst="rect">
            <a:avLst/>
          </a:prstGeom>
        </p:spPr>
      </p:pic>
      <p:cxnSp>
        <p:nvCxnSpPr>
          <p:cNvPr id="30" name="Straight Connector 29"/>
          <p:cNvCxnSpPr/>
          <p:nvPr userDrawn="1"/>
        </p:nvCxnSpPr>
        <p:spPr>
          <a:xfrm>
            <a:off x="1931466" y="6413499"/>
            <a:ext cx="20574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pic>
        <p:nvPicPr>
          <p:cNvPr id="16" name="Picture 2"/>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571" t="5664" r="1443" b="4343"/>
          <a:stretch/>
        </p:blipFill>
        <p:spPr bwMode="auto">
          <a:xfrm>
            <a:off x="295737" y="5853873"/>
            <a:ext cx="1274470" cy="914397"/>
          </a:xfrm>
          <a:prstGeom prst="rect">
            <a:avLst/>
          </a:prstGeom>
          <a:ln>
            <a:noFill/>
          </a:ln>
          <a:effectLst>
            <a:softEdge rad="112500"/>
          </a:effectLst>
        </p:spPr>
      </p:pic>
      <p:sp>
        <p:nvSpPr>
          <p:cNvPr id="19" name="Rectangle 18"/>
          <p:cNvSpPr/>
          <p:nvPr userDrawn="1"/>
        </p:nvSpPr>
        <p:spPr>
          <a:xfrm>
            <a:off x="1371600" y="6484111"/>
            <a:ext cx="922713"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0" name="Rectangle 19"/>
          <p:cNvSpPr/>
          <p:nvPr userDrawn="1"/>
        </p:nvSpPr>
        <p:spPr>
          <a:xfrm>
            <a:off x="1336133" y="6358698"/>
            <a:ext cx="1371601"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1" name="Rectangle 20"/>
          <p:cNvSpPr/>
          <p:nvPr userDrawn="1"/>
        </p:nvSpPr>
        <p:spPr>
          <a:xfrm>
            <a:off x="1461582" y="6113047"/>
            <a:ext cx="2500818"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2" name="Rectangle 21"/>
          <p:cNvSpPr/>
          <p:nvPr userDrawn="1"/>
        </p:nvSpPr>
        <p:spPr>
          <a:xfrm>
            <a:off x="1426633" y="6228524"/>
            <a:ext cx="1600200"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3" name="Rectangle 22"/>
          <p:cNvSpPr/>
          <p:nvPr userDrawn="1"/>
        </p:nvSpPr>
        <p:spPr>
          <a:xfrm>
            <a:off x="1524000" y="5996749"/>
            <a:ext cx="3849906"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8" name="Rectangle 7"/>
          <p:cNvSpPr/>
          <p:nvPr userDrawn="1"/>
        </p:nvSpPr>
        <p:spPr>
          <a:xfrm>
            <a:off x="228600" y="6640639"/>
            <a:ext cx="1295400" cy="10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7" name="TextBox 16"/>
          <p:cNvSpPr txBox="1"/>
          <p:nvPr userDrawn="1"/>
        </p:nvSpPr>
        <p:spPr>
          <a:xfrm>
            <a:off x="287270" y="6566356"/>
            <a:ext cx="2160246" cy="215444"/>
          </a:xfrm>
          <a:prstGeom prst="rect">
            <a:avLst/>
          </a:prstGeom>
          <a:noFill/>
        </p:spPr>
        <p:txBody>
          <a:bodyPr wrap="square" rtlCol="0">
            <a:spAutoFit/>
          </a:bodyPr>
          <a:lstStyle/>
          <a:p>
            <a:pPr fontAlgn="base">
              <a:spcBef>
                <a:spcPct val="0"/>
              </a:spcBef>
              <a:spcAft>
                <a:spcPct val="0"/>
              </a:spcAft>
            </a:pPr>
            <a:r>
              <a:rPr lang="en-US" sz="800" b="1" dirty="0">
                <a:solidFill>
                  <a:prstClr val="black"/>
                </a:solidFill>
                <a:latin typeface="Times New Roman" panose="02020603050405020304" pitchFamily="18" charset="0"/>
                <a:cs typeface="Times New Roman" panose="02020603050405020304" pitchFamily="18" charset="0"/>
              </a:rPr>
              <a:t>Moving America Forward</a:t>
            </a:r>
          </a:p>
        </p:txBody>
      </p:sp>
    </p:spTree>
    <p:extLst>
      <p:ext uri="{BB962C8B-B14F-4D97-AF65-F5344CB8AC3E}">
        <p14:creationId xmlns:p14="http://schemas.microsoft.com/office/powerpoint/2010/main" val="12808522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2" name="Picture 21"/>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9601" y="5943600"/>
            <a:ext cx="733399" cy="748636"/>
          </a:xfrm>
          <a:prstGeom prst="rect">
            <a:avLst/>
          </a:prstGeom>
        </p:spPr>
      </p:pic>
      <p:pic>
        <p:nvPicPr>
          <p:cNvPr id="15" name="Picture 2"/>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571" t="5664" r="1443" b="4343"/>
          <a:stretch/>
        </p:blipFill>
        <p:spPr bwMode="auto">
          <a:xfrm>
            <a:off x="295737" y="5853873"/>
            <a:ext cx="1274470" cy="914397"/>
          </a:xfrm>
          <a:prstGeom prst="rect">
            <a:avLst/>
          </a:prstGeom>
          <a:ln>
            <a:noFill/>
          </a:ln>
          <a:effectLst>
            <a:softEdge rad="112500"/>
          </a:effectLst>
        </p:spPr>
      </p:pic>
      <p:sp>
        <p:nvSpPr>
          <p:cNvPr id="18" name="Rectangle 17"/>
          <p:cNvSpPr/>
          <p:nvPr userDrawn="1"/>
        </p:nvSpPr>
        <p:spPr>
          <a:xfrm>
            <a:off x="1371600" y="6484111"/>
            <a:ext cx="922713"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1" name="Rectangle 20"/>
          <p:cNvSpPr/>
          <p:nvPr userDrawn="1"/>
        </p:nvSpPr>
        <p:spPr>
          <a:xfrm>
            <a:off x="1336133" y="6358698"/>
            <a:ext cx="1371601"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3" name="Rectangle 22"/>
          <p:cNvSpPr/>
          <p:nvPr userDrawn="1"/>
        </p:nvSpPr>
        <p:spPr>
          <a:xfrm>
            <a:off x="1461582" y="6113047"/>
            <a:ext cx="2500818"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5" name="Rectangle 24"/>
          <p:cNvSpPr/>
          <p:nvPr userDrawn="1"/>
        </p:nvSpPr>
        <p:spPr>
          <a:xfrm>
            <a:off x="1426633" y="6228524"/>
            <a:ext cx="1600200"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6" name="Rectangle 25"/>
          <p:cNvSpPr/>
          <p:nvPr userDrawn="1"/>
        </p:nvSpPr>
        <p:spPr>
          <a:xfrm>
            <a:off x="1524000" y="5996749"/>
            <a:ext cx="3849906"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4" name="Rectangle 3"/>
          <p:cNvSpPr/>
          <p:nvPr userDrawn="1"/>
        </p:nvSpPr>
        <p:spPr>
          <a:xfrm>
            <a:off x="228600" y="6629400"/>
            <a:ext cx="1341607" cy="138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7" name="TextBox 16"/>
          <p:cNvSpPr txBox="1"/>
          <p:nvPr userDrawn="1"/>
        </p:nvSpPr>
        <p:spPr>
          <a:xfrm>
            <a:off x="287270" y="6566356"/>
            <a:ext cx="2160246" cy="215444"/>
          </a:xfrm>
          <a:prstGeom prst="rect">
            <a:avLst/>
          </a:prstGeom>
          <a:noFill/>
        </p:spPr>
        <p:txBody>
          <a:bodyPr wrap="square" rtlCol="0">
            <a:spAutoFit/>
          </a:bodyPr>
          <a:lstStyle/>
          <a:p>
            <a:pPr fontAlgn="base">
              <a:spcBef>
                <a:spcPct val="0"/>
              </a:spcBef>
              <a:spcAft>
                <a:spcPct val="0"/>
              </a:spcAft>
            </a:pPr>
            <a:r>
              <a:rPr lang="en-US" sz="800" b="1" dirty="0">
                <a:solidFill>
                  <a:prstClr val="black"/>
                </a:solidFill>
                <a:latin typeface="Times New Roman" panose="02020603050405020304" pitchFamily="18" charset="0"/>
                <a:cs typeface="Times New Roman" panose="02020603050405020304" pitchFamily="18" charset="0"/>
              </a:rPr>
              <a:t>Moving America Forward</a:t>
            </a:r>
          </a:p>
        </p:txBody>
      </p:sp>
    </p:spTree>
    <p:extLst>
      <p:ext uri="{BB962C8B-B14F-4D97-AF65-F5344CB8AC3E}">
        <p14:creationId xmlns:p14="http://schemas.microsoft.com/office/powerpoint/2010/main" val="202502779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txBox="1">
            <a:spLocks noChangeArrowheads="1"/>
          </p:cNvSpPr>
          <p:nvPr/>
        </p:nvSpPr>
        <p:spPr>
          <a:xfrm>
            <a:off x="4648200" y="6400800"/>
            <a:ext cx="762000" cy="307975"/>
          </a:xfrm>
          <a:prstGeom prst="rect">
            <a:avLst/>
          </a:prstGeom>
          <a:ln/>
        </p:spPr>
        <p:txBody>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endParaRPr lang="en-US" sz="800" dirty="0">
              <a:solidFill>
                <a:prstClr val="black"/>
              </a:solidFill>
            </a:endParaRPr>
          </a:p>
        </p:txBody>
      </p:sp>
      <p:sp>
        <p:nvSpPr>
          <p:cNvPr id="15" name="Rectangle 14"/>
          <p:cNvSpPr/>
          <p:nvPr/>
        </p:nvSpPr>
        <p:spPr>
          <a:xfrm>
            <a:off x="295736" y="6533066"/>
            <a:ext cx="1797198" cy="215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8" name="Rectangle 17"/>
          <p:cNvSpPr/>
          <p:nvPr userDrawn="1"/>
        </p:nvSpPr>
        <p:spPr>
          <a:xfrm>
            <a:off x="298370" y="6582080"/>
            <a:ext cx="1797198" cy="215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8029601" y="5943600"/>
            <a:ext cx="733399" cy="748636"/>
          </a:xfrm>
          <a:prstGeom prst="rect">
            <a:avLst/>
          </a:prstGeom>
        </p:spPr>
      </p:pic>
      <p:cxnSp>
        <p:nvCxnSpPr>
          <p:cNvPr id="30" name="Straight Connector 29"/>
          <p:cNvCxnSpPr/>
          <p:nvPr userDrawn="1"/>
        </p:nvCxnSpPr>
        <p:spPr>
          <a:xfrm>
            <a:off x="1931466" y="6413499"/>
            <a:ext cx="20574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pic>
        <p:nvPicPr>
          <p:cNvPr id="16" name="Picture 2"/>
          <p:cNvPicPr>
            <a:picLocks noChangeAspect="1" noChangeArrowheads="1"/>
          </p:cNvPicPr>
          <p:nvPr userDrawn="1"/>
        </p:nvPicPr>
        <p:blipFill rotWithShape="1">
          <a:blip r:embed="rId15" cstate="print">
            <a:extLst>
              <a:ext uri="{28A0092B-C50C-407E-A947-70E740481C1C}">
                <a14:useLocalDpi xmlns:a14="http://schemas.microsoft.com/office/drawing/2010/main" val="0"/>
              </a:ext>
            </a:extLst>
          </a:blip>
          <a:srcRect l="1571" t="5664" r="1443" b="4343"/>
          <a:stretch/>
        </p:blipFill>
        <p:spPr bwMode="auto">
          <a:xfrm>
            <a:off x="295737" y="5853873"/>
            <a:ext cx="1274470" cy="914397"/>
          </a:xfrm>
          <a:prstGeom prst="rect">
            <a:avLst/>
          </a:prstGeom>
          <a:ln>
            <a:noFill/>
          </a:ln>
          <a:effectLst>
            <a:softEdge rad="112500"/>
          </a:effectLst>
        </p:spPr>
      </p:pic>
      <p:sp>
        <p:nvSpPr>
          <p:cNvPr id="19" name="Rectangle 18"/>
          <p:cNvSpPr/>
          <p:nvPr userDrawn="1"/>
        </p:nvSpPr>
        <p:spPr>
          <a:xfrm>
            <a:off x="1371600" y="6484111"/>
            <a:ext cx="922713"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0" name="Rectangle 19"/>
          <p:cNvSpPr/>
          <p:nvPr userDrawn="1"/>
        </p:nvSpPr>
        <p:spPr>
          <a:xfrm>
            <a:off x="1336133" y="6358698"/>
            <a:ext cx="1371601"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1" name="Rectangle 20"/>
          <p:cNvSpPr/>
          <p:nvPr userDrawn="1"/>
        </p:nvSpPr>
        <p:spPr>
          <a:xfrm>
            <a:off x="1461582" y="6113047"/>
            <a:ext cx="2500818"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2" name="Rectangle 21"/>
          <p:cNvSpPr/>
          <p:nvPr userDrawn="1"/>
        </p:nvSpPr>
        <p:spPr>
          <a:xfrm>
            <a:off x="1426633" y="6228524"/>
            <a:ext cx="1600200"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3" name="Rectangle 22"/>
          <p:cNvSpPr/>
          <p:nvPr userDrawn="1"/>
        </p:nvSpPr>
        <p:spPr>
          <a:xfrm>
            <a:off x="1524000" y="5996749"/>
            <a:ext cx="3849906" cy="57149"/>
          </a:xfrm>
          <a:prstGeom prst="rect">
            <a:avLst/>
          </a:prstGeom>
          <a:gradFill flip="none" rotWithShape="1">
            <a:gsLst>
              <a:gs pos="0">
                <a:srgbClr val="C00000"/>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8" name="Rectangle 7"/>
          <p:cNvSpPr/>
          <p:nvPr userDrawn="1"/>
        </p:nvSpPr>
        <p:spPr>
          <a:xfrm>
            <a:off x="228600" y="6640639"/>
            <a:ext cx="1295400" cy="107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7" name="TextBox 16"/>
          <p:cNvSpPr txBox="1"/>
          <p:nvPr userDrawn="1"/>
        </p:nvSpPr>
        <p:spPr>
          <a:xfrm>
            <a:off x="287270" y="6566356"/>
            <a:ext cx="2160246" cy="215444"/>
          </a:xfrm>
          <a:prstGeom prst="rect">
            <a:avLst/>
          </a:prstGeom>
          <a:noFill/>
        </p:spPr>
        <p:txBody>
          <a:bodyPr wrap="square" rtlCol="0">
            <a:spAutoFit/>
          </a:bodyPr>
          <a:lstStyle/>
          <a:p>
            <a:pPr fontAlgn="base">
              <a:spcBef>
                <a:spcPct val="0"/>
              </a:spcBef>
              <a:spcAft>
                <a:spcPct val="0"/>
              </a:spcAft>
            </a:pPr>
            <a:r>
              <a:rPr lang="en-US" sz="800" b="1" dirty="0">
                <a:solidFill>
                  <a:prstClr val="black"/>
                </a:solidFill>
                <a:latin typeface="Times New Roman" panose="02020603050405020304" pitchFamily="18" charset="0"/>
                <a:cs typeface="Times New Roman" panose="02020603050405020304" pitchFamily="18" charset="0"/>
              </a:rPr>
              <a:t>Moving America Forward</a:t>
            </a:r>
          </a:p>
        </p:txBody>
      </p:sp>
    </p:spTree>
    <p:extLst>
      <p:ext uri="{BB962C8B-B14F-4D97-AF65-F5344CB8AC3E}">
        <p14:creationId xmlns:p14="http://schemas.microsoft.com/office/powerpoint/2010/main" val="107582483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7.emf"/></Relationships>
</file>

<file path=ppt/slides/_rels/slide33.xml.rels><?xml version="1.0" encoding="UTF-8" standalone="yes"?>
<Relationships xmlns="http://schemas.openxmlformats.org/package/2006/relationships"><Relationship Id="rId3" Type="http://schemas.openxmlformats.org/officeDocument/2006/relationships/hyperlink" Target="mailto:sandra.volante@dot.gov"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mailto:kevin.breen@dot.gov"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Gerald.Powers@dot.go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9.emf"/></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20.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24.emf"/></Relationships>
</file>

<file path=ppt/slides/_rels/slide6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gerald.powers@dot.gov" TargetMode="External"/><Relationship Id="rId2" Type="http://schemas.openxmlformats.org/officeDocument/2006/relationships/notesSlide" Target="../notesSlides/notesSlide79.xml"/><Relationship Id="rId1" Type="http://schemas.openxmlformats.org/officeDocument/2006/relationships/slideLayout" Target="../slideLayouts/slideLayout4.xml"/><Relationship Id="rId6" Type="http://schemas.openxmlformats.org/officeDocument/2006/relationships/hyperlink" Target="mailto:Kevin.breen@dot.gov" TargetMode="External"/><Relationship Id="rId5" Type="http://schemas.openxmlformats.org/officeDocument/2006/relationships/hyperlink" Target="mailto:sandra.volante@dot.gov" TargetMode="External"/><Relationship Id="rId4" Type="http://schemas.openxmlformats.org/officeDocument/2006/relationships/hyperlink" Target="mailto:melissa.vandermeir@dot.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www.fra.dot.gov/Page/P0001" TargetMode="External"/><Relationship Id="rId7" Type="http://schemas.openxmlformats.org/officeDocument/2006/relationships/hyperlink" Target="http://www.youtube.com/USDOTFRA" TargetMode="External"/><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31.jpeg"/><Relationship Id="rId11" Type="http://schemas.openxmlformats.org/officeDocument/2006/relationships/image" Target="../media/image34.jpeg"/><Relationship Id="rId5" Type="http://schemas.openxmlformats.org/officeDocument/2006/relationships/hyperlink" Target="https://www.facebook.com/USDOTFRA" TargetMode="External"/><Relationship Id="rId10" Type="http://schemas.openxmlformats.org/officeDocument/2006/relationships/hyperlink" Target="https://twitter.com/USDOTFRA" TargetMode="External"/><Relationship Id="rId4" Type="http://schemas.openxmlformats.org/officeDocument/2006/relationships/image" Target="../media/image30.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685800" y="914400"/>
            <a:ext cx="7772400" cy="1470025"/>
          </a:xfrm>
        </p:spPr>
        <p:txBody>
          <a:bodyPr/>
          <a:lstStyle/>
          <a:p>
            <a:pPr eaLnBrk="1" fontAlgn="auto" hangingPunct="1">
              <a:spcAft>
                <a:spcPts val="0"/>
              </a:spcAft>
              <a:defRPr/>
            </a:pPr>
            <a:r>
              <a:rPr lang="en-US" dirty="0">
                <a:solidFill>
                  <a:srgbClr val="00B0F0"/>
                </a:solidFill>
              </a:rPr>
              <a:t>Post-Accident Training</a:t>
            </a:r>
          </a:p>
        </p:txBody>
      </p:sp>
      <p:sp>
        <p:nvSpPr>
          <p:cNvPr id="91139" name="Rectangle 3"/>
          <p:cNvSpPr>
            <a:spLocks noGrp="1" noChangeArrowheads="1"/>
          </p:cNvSpPr>
          <p:nvPr>
            <p:ph type="subTitle" idx="1"/>
          </p:nvPr>
        </p:nvSpPr>
        <p:spPr>
          <a:xfrm>
            <a:off x="533400" y="2590800"/>
            <a:ext cx="8077200" cy="2819400"/>
          </a:xfrm>
        </p:spPr>
        <p:txBody>
          <a:bodyPr rtlCol="0">
            <a:normAutofit fontScale="92500" lnSpcReduction="20000"/>
          </a:bodyPr>
          <a:lstStyle/>
          <a:p>
            <a:pPr eaLnBrk="1" fontAlgn="auto" hangingPunct="1">
              <a:spcBef>
                <a:spcPts val="0"/>
              </a:spcBef>
              <a:spcAft>
                <a:spcPts val="0"/>
              </a:spcAft>
              <a:buFont typeface="Wingdings 2"/>
              <a:buNone/>
              <a:defRPr/>
            </a:pPr>
            <a:r>
              <a:rPr lang="en-US" sz="3300" b="1" dirty="0">
                <a:solidFill>
                  <a:schemeClr val="tx1"/>
                </a:solidFill>
              </a:rPr>
              <a:t>Part 219</a:t>
            </a:r>
          </a:p>
          <a:p>
            <a:pPr eaLnBrk="1" fontAlgn="auto" hangingPunct="1">
              <a:spcBef>
                <a:spcPts val="0"/>
              </a:spcBef>
              <a:spcAft>
                <a:spcPts val="0"/>
              </a:spcAft>
              <a:buFont typeface="Wingdings 2"/>
              <a:buNone/>
              <a:defRPr/>
            </a:pPr>
            <a:r>
              <a:rPr lang="en-US" sz="3300" b="1" dirty="0">
                <a:solidFill>
                  <a:schemeClr val="tx1"/>
                </a:solidFill>
              </a:rPr>
              <a:t>Subpart C Testing Requirements </a:t>
            </a:r>
          </a:p>
          <a:p>
            <a:pPr eaLnBrk="1" fontAlgn="auto" hangingPunct="1">
              <a:spcBef>
                <a:spcPts val="0"/>
              </a:spcBef>
              <a:spcAft>
                <a:spcPts val="0"/>
              </a:spcAft>
              <a:buFont typeface="Wingdings 2"/>
              <a:buNone/>
              <a:defRPr/>
            </a:pPr>
            <a:r>
              <a:rPr lang="en-US" sz="3300" b="1" dirty="0">
                <a:solidFill>
                  <a:srgbClr val="FF0000"/>
                </a:solidFill>
              </a:rPr>
              <a:t>Revised: January 1, 2026</a:t>
            </a:r>
          </a:p>
          <a:p>
            <a:pPr>
              <a:spcBef>
                <a:spcPts val="0"/>
              </a:spcBef>
              <a:defRPr/>
            </a:pPr>
            <a:r>
              <a:rPr lang="en-US" altLang="en-US" dirty="0">
                <a:solidFill>
                  <a:schemeClr val="tx1"/>
                </a:solidFill>
              </a:rPr>
              <a:t>This is a tool to assist railroads and contractors in providing the required minimum FRA post-accident training for supervisors responsible for regulated service employees per Part 219.11 (g). </a:t>
            </a:r>
            <a:endParaRPr lang="en-US" b="1" dirty="0">
              <a:solidFill>
                <a:schemeClr val="tx1"/>
              </a:solidFill>
            </a:endParaRPr>
          </a:p>
        </p:txBody>
      </p:sp>
    </p:spTree>
    <p:extLst>
      <p:ext uri="{BB962C8B-B14F-4D97-AF65-F5344CB8AC3E}">
        <p14:creationId xmlns:p14="http://schemas.microsoft.com/office/powerpoint/2010/main" val="183313810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a:solidFill>
                  <a:srgbClr val="00B0F0"/>
                </a:solidFill>
              </a:rPr>
              <a:t>Fuel Oil Spill</a:t>
            </a:r>
          </a:p>
        </p:txBody>
      </p:sp>
      <p:sp>
        <p:nvSpPr>
          <p:cNvPr id="14339" name="Rectangle 3"/>
          <p:cNvSpPr>
            <a:spLocks noGrp="1" noChangeArrowheads="1"/>
          </p:cNvSpPr>
          <p:nvPr>
            <p:ph idx="1"/>
          </p:nvPr>
        </p:nvSpPr>
        <p:spPr>
          <a:xfrm>
            <a:off x="457200" y="1295400"/>
            <a:ext cx="8229600" cy="4572001"/>
          </a:xfrm>
        </p:spPr>
        <p:txBody>
          <a:bodyPr>
            <a:noAutofit/>
          </a:bodyPr>
          <a:lstStyle/>
          <a:p>
            <a:r>
              <a:rPr lang="en-US" sz="2800" dirty="0"/>
              <a:t>A fuel oil spill from the fuel tank of a locomotive, although a hazardous material, is not considered hazmat “lading” since the fuel tank is part of the locomotive.  Nor would it be considered a release of hazmat lading if a fuel tender car(s), connected to the locomotive (as part of the locomotive consist) would spill fuel oil.  </a:t>
            </a:r>
          </a:p>
          <a:p>
            <a:r>
              <a:rPr lang="en-US" sz="2800" dirty="0"/>
              <a:t>However, if a fuel tender car is not part of a locomotive consist, any fuel oil spill would be considered hazmat lading. </a:t>
            </a:r>
          </a:p>
        </p:txBody>
      </p:sp>
    </p:spTree>
    <p:extLst>
      <p:ext uri="{BB962C8B-B14F-4D97-AF65-F5344CB8AC3E}">
        <p14:creationId xmlns:p14="http://schemas.microsoft.com/office/powerpoint/2010/main" val="490322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Post-Accident Qualifying Events</a:t>
            </a:r>
          </a:p>
        </p:txBody>
      </p:sp>
      <p:sp>
        <p:nvSpPr>
          <p:cNvPr id="15363" name="Rectangle 3"/>
          <p:cNvSpPr>
            <a:spLocks noGrp="1" noChangeArrowheads="1"/>
          </p:cNvSpPr>
          <p:nvPr>
            <p:ph idx="1"/>
          </p:nvPr>
        </p:nvSpPr>
        <p:spPr>
          <a:xfrm>
            <a:off x="457200" y="1524000"/>
            <a:ext cx="8229600" cy="4343400"/>
          </a:xfrm>
        </p:spPr>
        <p:txBody>
          <a:bodyPr/>
          <a:lstStyle/>
          <a:p>
            <a:pPr>
              <a:lnSpc>
                <a:spcPct val="90000"/>
              </a:lnSpc>
              <a:buNone/>
            </a:pPr>
            <a:r>
              <a:rPr lang="en-US" altLang="en-US" sz="2800" b="1" u="sng" dirty="0"/>
              <a:t>Impact Accident</a:t>
            </a:r>
            <a:r>
              <a:rPr lang="en-US" altLang="en-US" sz="2800" b="1" dirty="0"/>
              <a:t> </a:t>
            </a:r>
            <a:r>
              <a:rPr lang="en-US" altLang="en-US" sz="2800" dirty="0"/>
              <a:t>– Rail equipment accident $12,600+ resulting in:</a:t>
            </a:r>
          </a:p>
          <a:p>
            <a:pPr>
              <a:lnSpc>
                <a:spcPct val="90000"/>
              </a:lnSpc>
            </a:pPr>
            <a:r>
              <a:rPr lang="en-US" altLang="en-US" sz="2800" dirty="0"/>
              <a:t>A reportable injury; or</a:t>
            </a:r>
          </a:p>
          <a:p>
            <a:pPr>
              <a:lnSpc>
                <a:spcPct val="90000"/>
              </a:lnSpc>
            </a:pPr>
            <a:r>
              <a:rPr lang="en-US" altLang="en-US" sz="2800" dirty="0"/>
              <a:t>$150,000 railroad property damage</a:t>
            </a:r>
          </a:p>
          <a:p>
            <a:pPr>
              <a:lnSpc>
                <a:spcPct val="90000"/>
              </a:lnSpc>
            </a:pPr>
            <a:r>
              <a:rPr lang="en-US" altLang="en-US" sz="2800" dirty="0"/>
              <a:t>Includes head-on, rear-end, side, switching, </a:t>
            </a:r>
            <a:r>
              <a:rPr lang="en-US" altLang="en-US" sz="2800" b="1" dirty="0"/>
              <a:t>raking or side</a:t>
            </a:r>
            <a:r>
              <a:rPr lang="en-US" altLang="en-US" sz="2800" dirty="0"/>
              <a:t> collision or impact with bumping post </a:t>
            </a:r>
          </a:p>
          <a:p>
            <a:pPr>
              <a:lnSpc>
                <a:spcPct val="90000"/>
              </a:lnSpc>
            </a:pPr>
            <a:r>
              <a:rPr lang="en-US" altLang="en-US" sz="2800" dirty="0"/>
              <a:t>Doesn’t include impact of rail equipment with fallen trees, rock or snow slides, livestock, etc.</a:t>
            </a:r>
            <a:endParaRPr lang="en-US" altLang="en-US" sz="2800" strike="sngStrike" dirty="0"/>
          </a:p>
        </p:txBody>
      </p:sp>
    </p:spTree>
    <p:extLst>
      <p:ext uri="{BB962C8B-B14F-4D97-AF65-F5344CB8AC3E}">
        <p14:creationId xmlns:p14="http://schemas.microsoft.com/office/powerpoint/2010/main" val="33508499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Post-Accident Qualifying Events</a:t>
            </a:r>
          </a:p>
        </p:txBody>
      </p:sp>
      <p:sp>
        <p:nvSpPr>
          <p:cNvPr id="16387" name="Rectangle 3"/>
          <p:cNvSpPr>
            <a:spLocks noGrp="1" noChangeArrowheads="1"/>
          </p:cNvSpPr>
          <p:nvPr>
            <p:ph idx="1"/>
          </p:nvPr>
        </p:nvSpPr>
        <p:spPr>
          <a:xfrm>
            <a:off x="457200" y="1600201"/>
            <a:ext cx="8229600" cy="4038600"/>
          </a:xfrm>
        </p:spPr>
        <p:txBody>
          <a:bodyPr/>
          <a:lstStyle/>
          <a:p>
            <a:pPr eaLnBrk="1" hangingPunct="1">
              <a:buFont typeface="Wingdings" pitchFamily="2" charset="2"/>
              <a:buNone/>
            </a:pPr>
            <a:r>
              <a:rPr lang="en-US" altLang="en-US" sz="2800" b="1" u="sng" dirty="0"/>
              <a:t>Passenger Train Accident</a:t>
            </a:r>
            <a:r>
              <a:rPr lang="en-US" altLang="en-US" sz="2800" b="1" dirty="0"/>
              <a:t> </a:t>
            </a:r>
            <a:r>
              <a:rPr lang="en-US" altLang="en-US" sz="2800" dirty="0"/>
              <a:t>– Rail equipment accident $12,600+ </a:t>
            </a:r>
          </a:p>
          <a:p>
            <a:pPr eaLnBrk="1" hangingPunct="1"/>
            <a:r>
              <a:rPr lang="en-US" altLang="en-US" sz="2800" dirty="0"/>
              <a:t>Involving a passenger train:</a:t>
            </a:r>
          </a:p>
          <a:p>
            <a:pPr lvl="1"/>
            <a:r>
              <a:rPr lang="en-US" altLang="en-US" sz="2400" dirty="0"/>
              <a:t>In revenue service </a:t>
            </a:r>
          </a:p>
          <a:p>
            <a:pPr lvl="1"/>
            <a:r>
              <a:rPr lang="en-US" altLang="en-US" sz="2400" dirty="0"/>
              <a:t>Intercity, commuter or other short-haul, or excursion service</a:t>
            </a:r>
          </a:p>
          <a:p>
            <a:pPr lvl="1"/>
            <a:r>
              <a:rPr lang="en-US" altLang="en-US" sz="2400" dirty="0"/>
              <a:t>With a reportable injury to any person in the accident (employee, passenger, bystander, etc.)</a:t>
            </a:r>
            <a:endParaRPr lang="en-US" altLang="en-US" sz="2400" u="sng" dirty="0"/>
          </a:p>
        </p:txBody>
      </p:sp>
    </p:spTree>
    <p:extLst>
      <p:ext uri="{BB962C8B-B14F-4D97-AF65-F5344CB8AC3E}">
        <p14:creationId xmlns:p14="http://schemas.microsoft.com/office/powerpoint/2010/main" val="388754546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Post-Accident Qualifying Events</a:t>
            </a:r>
          </a:p>
        </p:txBody>
      </p:sp>
      <p:sp>
        <p:nvSpPr>
          <p:cNvPr id="17411" name="Rectangle 3"/>
          <p:cNvSpPr>
            <a:spLocks noGrp="1" noChangeArrowheads="1"/>
          </p:cNvSpPr>
          <p:nvPr>
            <p:ph idx="1"/>
          </p:nvPr>
        </p:nvSpPr>
        <p:spPr>
          <a:xfrm>
            <a:off x="457200" y="1524000"/>
            <a:ext cx="8229600" cy="4267200"/>
          </a:xfrm>
        </p:spPr>
        <p:txBody>
          <a:bodyPr>
            <a:normAutofit fontScale="92500" lnSpcReduction="20000"/>
          </a:bodyPr>
          <a:lstStyle/>
          <a:p>
            <a:pPr eaLnBrk="1" hangingPunct="1">
              <a:lnSpc>
                <a:spcPct val="110000"/>
              </a:lnSpc>
              <a:buFont typeface="Wingdings" pitchFamily="2" charset="2"/>
              <a:buNone/>
            </a:pPr>
            <a:r>
              <a:rPr lang="en-US" altLang="en-US" sz="2800" b="1" u="sng" dirty="0"/>
              <a:t>Fatal Train Incident</a:t>
            </a:r>
            <a:r>
              <a:rPr lang="en-US" altLang="en-US" sz="2800" dirty="0"/>
              <a:t> - Any train incident that involves a fatality (within 12 hours) to any </a:t>
            </a:r>
            <a:r>
              <a:rPr lang="en-US" altLang="en-US" sz="2800" u="sng" dirty="0"/>
              <a:t>on-duty railroad employee</a:t>
            </a:r>
            <a:r>
              <a:rPr lang="en-US" altLang="en-US" sz="2800" dirty="0"/>
              <a:t> (or regulated service contractor)</a:t>
            </a:r>
          </a:p>
          <a:p>
            <a:pPr eaLnBrk="1" hangingPunct="1">
              <a:lnSpc>
                <a:spcPct val="90000"/>
              </a:lnSpc>
            </a:pPr>
            <a:endParaRPr lang="en-US" altLang="en-US" sz="2800" dirty="0"/>
          </a:p>
          <a:p>
            <a:pPr eaLnBrk="1" hangingPunct="1">
              <a:lnSpc>
                <a:spcPct val="90000"/>
              </a:lnSpc>
            </a:pPr>
            <a:r>
              <a:rPr lang="en-US" altLang="en-US" sz="2800" dirty="0"/>
              <a:t>Involving the operation of on-track equipment</a:t>
            </a:r>
          </a:p>
          <a:p>
            <a:pPr eaLnBrk="1" hangingPunct="1">
              <a:lnSpc>
                <a:spcPct val="90000"/>
              </a:lnSpc>
            </a:pPr>
            <a:endParaRPr lang="en-US" altLang="en-US" sz="2800" dirty="0"/>
          </a:p>
          <a:p>
            <a:pPr eaLnBrk="1" hangingPunct="1">
              <a:lnSpc>
                <a:spcPct val="90000"/>
              </a:lnSpc>
            </a:pPr>
            <a:r>
              <a:rPr lang="en-US" altLang="en-US" sz="2800" dirty="0"/>
              <a:t>Regulated or non-regulated employee</a:t>
            </a:r>
          </a:p>
          <a:p>
            <a:pPr eaLnBrk="1" hangingPunct="1">
              <a:lnSpc>
                <a:spcPct val="90000"/>
              </a:lnSpc>
            </a:pPr>
            <a:endParaRPr lang="en-US" altLang="en-US" sz="2800" dirty="0"/>
          </a:p>
          <a:p>
            <a:pPr eaLnBrk="1" hangingPunct="1">
              <a:lnSpc>
                <a:spcPct val="90000"/>
              </a:lnSpc>
            </a:pPr>
            <a:r>
              <a:rPr lang="en-US" altLang="en-US" sz="2800" dirty="0"/>
              <a:t>No railroad property damage threshold</a:t>
            </a:r>
          </a:p>
          <a:p>
            <a:pPr eaLnBrk="1" hangingPunct="1">
              <a:lnSpc>
                <a:spcPct val="90000"/>
              </a:lnSpc>
            </a:pPr>
            <a:endParaRPr lang="en-US" altLang="en-US" sz="2800" dirty="0"/>
          </a:p>
          <a:p>
            <a:pPr eaLnBrk="1" hangingPunct="1">
              <a:lnSpc>
                <a:spcPct val="90000"/>
              </a:lnSpc>
            </a:pPr>
            <a:r>
              <a:rPr lang="en-US" altLang="en-US" sz="2800" dirty="0"/>
              <a:t>Fatality cannot be excluded from testing</a:t>
            </a:r>
          </a:p>
        </p:txBody>
      </p:sp>
    </p:spTree>
    <p:extLst>
      <p:ext uri="{BB962C8B-B14F-4D97-AF65-F5344CB8AC3E}">
        <p14:creationId xmlns:p14="http://schemas.microsoft.com/office/powerpoint/2010/main" val="63899521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B0F0"/>
                </a:solidFill>
              </a:rPr>
              <a:t>Highway-Rail Grade Crossing Accident/Incident</a:t>
            </a:r>
          </a:p>
        </p:txBody>
      </p:sp>
      <p:sp>
        <p:nvSpPr>
          <p:cNvPr id="3" name="Content Placeholder 2"/>
          <p:cNvSpPr>
            <a:spLocks noGrp="1"/>
          </p:cNvSpPr>
          <p:nvPr>
            <p:ph idx="1"/>
          </p:nvPr>
        </p:nvSpPr>
        <p:spPr/>
        <p:txBody>
          <a:bodyPr>
            <a:normAutofit/>
          </a:bodyPr>
          <a:lstStyle/>
          <a:p>
            <a:pPr marL="0" indent="0">
              <a:buNone/>
            </a:pPr>
            <a:r>
              <a:rPr lang="en-US" dirty="0"/>
              <a:t>Exceptions:</a:t>
            </a:r>
          </a:p>
          <a:p>
            <a:r>
              <a:rPr lang="en-US" dirty="0"/>
              <a:t>No test may be required in the case of a collision between railroad rolling stock (including any on-track equipment) and a motor vehicle or other highway conveyance at a rail/highway grade crossing, </a:t>
            </a:r>
            <a:r>
              <a:rPr lang="en-US" sz="2800" u="sng" dirty="0"/>
              <a:t>unless it meets the criteria set forth above in 219.201(a)(5)(i-v)</a:t>
            </a:r>
            <a:r>
              <a:rPr lang="en-US" sz="2800" dirty="0"/>
              <a:t>. </a:t>
            </a:r>
          </a:p>
        </p:txBody>
      </p:sp>
    </p:spTree>
    <p:extLst>
      <p:ext uri="{BB962C8B-B14F-4D97-AF65-F5344CB8AC3E}">
        <p14:creationId xmlns:p14="http://schemas.microsoft.com/office/powerpoint/2010/main" val="2273117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a:normAutofit fontScale="90000"/>
          </a:bodyPr>
          <a:lstStyle/>
          <a:p>
            <a:pPr lvl="0"/>
            <a:r>
              <a:rPr lang="en-US" b="1" dirty="0">
                <a:solidFill>
                  <a:srgbClr val="00B0F0"/>
                </a:solidFill>
              </a:rPr>
              <a:t>Human-factor highway-rail grade crossing accident/incident</a:t>
            </a:r>
            <a:br>
              <a:rPr lang="en-US" b="1" u="sng" dirty="0">
                <a:solidFill>
                  <a:srgbClr val="FF0000"/>
                </a:solidFill>
              </a:rPr>
            </a:br>
            <a:endParaRPr lang="en-US" dirty="0"/>
          </a:p>
        </p:txBody>
      </p:sp>
      <p:sp>
        <p:nvSpPr>
          <p:cNvPr id="3" name="Content Placeholder 2"/>
          <p:cNvSpPr>
            <a:spLocks noGrp="1"/>
          </p:cNvSpPr>
          <p:nvPr>
            <p:ph idx="1"/>
          </p:nvPr>
        </p:nvSpPr>
        <p:spPr/>
        <p:txBody>
          <a:bodyPr>
            <a:normAutofit lnSpcReduction="10000"/>
          </a:bodyPr>
          <a:lstStyle/>
          <a:p>
            <a:pPr lvl="0" eaLnBrk="0" fontAlgn="base" hangingPunct="0">
              <a:spcAft>
                <a:spcPct val="0"/>
              </a:spcAft>
            </a:pPr>
            <a:r>
              <a:rPr lang="en-US" sz="2000" dirty="0"/>
              <a:t>A regulated employee who interfered with the normal functioning of a grade crossing signal system;</a:t>
            </a:r>
          </a:p>
          <a:p>
            <a:pPr lvl="0" eaLnBrk="0" fontAlgn="base" hangingPunct="0">
              <a:spcAft>
                <a:spcPct val="0"/>
              </a:spcAft>
            </a:pPr>
            <a:r>
              <a:rPr lang="en-US" sz="2000" dirty="0"/>
              <a:t>A train crewmember who was, or who should have been flagging highway traffic due to an activation failure of the grade crossing system;</a:t>
            </a:r>
          </a:p>
          <a:p>
            <a:pPr lvl="0" eaLnBrk="0" fontAlgn="base" hangingPunct="0">
              <a:spcAft>
                <a:spcPct val="0"/>
              </a:spcAft>
            </a:pPr>
            <a:r>
              <a:rPr lang="en-US" sz="2000" dirty="0"/>
              <a:t>A regulated employee who was performing or should have been performing the duties of an appropriately equipped flagger due to an activation failure, partial activation or false activation of the grade crossing signal system;</a:t>
            </a:r>
          </a:p>
          <a:p>
            <a:pPr lvl="0" eaLnBrk="0" fontAlgn="base" hangingPunct="0">
              <a:spcAft>
                <a:spcPct val="0"/>
              </a:spcAft>
            </a:pPr>
            <a:r>
              <a:rPr lang="en-US" sz="2000" dirty="0"/>
              <a:t>A fatality to any regulated employee performing duties for the railroad;</a:t>
            </a:r>
          </a:p>
          <a:p>
            <a:pPr lvl="0" eaLnBrk="0" fontAlgn="base" hangingPunct="0">
              <a:spcAft>
                <a:spcPct val="0"/>
              </a:spcAft>
            </a:pPr>
            <a:r>
              <a:rPr lang="en-US" sz="2000" dirty="0"/>
              <a:t>A regulated employee who violated an FRA regulation or railroad operating rule and whose actions may have played a role in the cause or severity of the accident/incident</a:t>
            </a:r>
          </a:p>
          <a:p>
            <a:pPr marL="0" indent="0" algn="ctr">
              <a:buNone/>
            </a:pPr>
            <a:r>
              <a:rPr lang="en-US" dirty="0"/>
              <a:t>219.201(a)(5)(i-v)</a:t>
            </a:r>
          </a:p>
        </p:txBody>
      </p:sp>
    </p:spTree>
    <p:extLst>
      <p:ext uri="{BB962C8B-B14F-4D97-AF65-F5344CB8AC3E}">
        <p14:creationId xmlns:p14="http://schemas.microsoft.com/office/powerpoint/2010/main" val="3807452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Post Accident Qualifying Events</a:t>
            </a:r>
          </a:p>
        </p:txBody>
      </p:sp>
      <p:sp>
        <p:nvSpPr>
          <p:cNvPr id="18435" name="Rectangle 3"/>
          <p:cNvSpPr>
            <a:spLocks noGrp="1" noChangeArrowheads="1"/>
          </p:cNvSpPr>
          <p:nvPr>
            <p:ph idx="1"/>
          </p:nvPr>
        </p:nvSpPr>
        <p:spPr>
          <a:xfrm>
            <a:off x="457200" y="1600201"/>
            <a:ext cx="8229600" cy="3886200"/>
          </a:xfrm>
        </p:spPr>
        <p:txBody>
          <a:bodyPr/>
          <a:lstStyle/>
          <a:p>
            <a:pPr eaLnBrk="1" hangingPunct="1">
              <a:buFont typeface="Wingdings" pitchFamily="2" charset="2"/>
              <a:buNone/>
            </a:pPr>
            <a:r>
              <a:rPr lang="en-US" altLang="en-US" dirty="0"/>
              <a:t>If an impact accident, passenger train accident, or fatal train incident also meet the criteria for a “Major Train Accident” you must classify the event as a </a:t>
            </a:r>
            <a:r>
              <a:rPr lang="en-US" altLang="en-US" u="sng" dirty="0"/>
              <a:t>Major Train Accident</a:t>
            </a:r>
          </a:p>
          <a:p>
            <a:pPr eaLnBrk="1" hangingPunct="1">
              <a:buFont typeface="Wingdings" pitchFamily="2" charset="2"/>
              <a:buNone/>
            </a:pPr>
            <a:endParaRPr lang="en-US" altLang="en-US" i="1" u="sng" dirty="0"/>
          </a:p>
          <a:p>
            <a:pPr eaLnBrk="1" hangingPunct="1">
              <a:buFont typeface="Wingdings" pitchFamily="2" charset="2"/>
              <a:buNone/>
            </a:pPr>
            <a:r>
              <a:rPr lang="en-US" altLang="en-US" b="1" dirty="0"/>
              <a:t>Why is this so important?</a:t>
            </a:r>
          </a:p>
        </p:txBody>
      </p:sp>
    </p:spTree>
    <p:extLst>
      <p:ext uri="{BB962C8B-B14F-4D97-AF65-F5344CB8AC3E}">
        <p14:creationId xmlns:p14="http://schemas.microsoft.com/office/powerpoint/2010/main" val="291562805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381000"/>
            <a:ext cx="8229600" cy="838200"/>
          </a:xfrm>
        </p:spPr>
        <p:txBody>
          <a:bodyPr/>
          <a:lstStyle/>
          <a:p>
            <a:pPr eaLnBrk="1" fontAlgn="auto" hangingPunct="1">
              <a:spcAft>
                <a:spcPts val="0"/>
              </a:spcAft>
              <a:defRPr/>
            </a:pPr>
            <a:r>
              <a:rPr lang="en-US" sz="4000" dirty="0">
                <a:solidFill>
                  <a:srgbClr val="00B0F0"/>
                </a:solidFill>
              </a:rPr>
              <a:t>Which Crewmembers to Test?</a:t>
            </a:r>
          </a:p>
        </p:txBody>
      </p:sp>
      <p:sp>
        <p:nvSpPr>
          <p:cNvPr id="69635" name="Rectangle 3"/>
          <p:cNvSpPr>
            <a:spLocks noGrp="1" noChangeArrowheads="1"/>
          </p:cNvSpPr>
          <p:nvPr>
            <p:ph idx="1"/>
          </p:nvPr>
        </p:nvSpPr>
        <p:spPr>
          <a:xfrm>
            <a:off x="457200" y="1066800"/>
            <a:ext cx="8229600" cy="4876800"/>
          </a:xfrm>
        </p:spPr>
        <p:txBody>
          <a:bodyPr>
            <a:normAutofit lnSpcReduction="10000"/>
          </a:bodyPr>
          <a:lstStyle/>
          <a:p>
            <a:pPr>
              <a:buNone/>
            </a:pPr>
            <a:r>
              <a:rPr lang="en-US" altLang="en-US" sz="2800" dirty="0"/>
              <a:t>MUST test </a:t>
            </a:r>
            <a:r>
              <a:rPr lang="en-US" sz="2800" u="sng" dirty="0"/>
              <a:t>crew members of all trains and on-track equipment</a:t>
            </a:r>
            <a:r>
              <a:rPr lang="en-US" sz="2800" dirty="0"/>
              <a:t> </a:t>
            </a:r>
            <a:r>
              <a:rPr lang="en-US" altLang="en-US" sz="2800" dirty="0"/>
              <a:t>for a:</a:t>
            </a:r>
          </a:p>
          <a:p>
            <a:pPr eaLnBrk="1" hangingPunct="1"/>
            <a:r>
              <a:rPr lang="en-US" altLang="en-US" sz="2800" u="sng" dirty="0"/>
              <a:t>Major Train Accident</a:t>
            </a:r>
            <a:r>
              <a:rPr lang="en-US" altLang="en-US" sz="2800" dirty="0"/>
              <a:t> (regardless of fault)</a:t>
            </a:r>
            <a:endParaRPr lang="en-US" altLang="en-US" sz="2400" u="sng" dirty="0"/>
          </a:p>
          <a:p>
            <a:pPr>
              <a:buNone/>
            </a:pPr>
            <a:r>
              <a:rPr lang="en-US" altLang="en-US" sz="2800" dirty="0"/>
              <a:t>MUST </a:t>
            </a:r>
            <a:r>
              <a:rPr lang="en-US" altLang="en-US" sz="2800" u="sng" dirty="0"/>
              <a:t>exclude</a:t>
            </a:r>
            <a:r>
              <a:rPr lang="en-US" altLang="en-US" sz="2800" dirty="0"/>
              <a:t>  crew members of all trains and on-track equipment if clear they did not cause or contribute to the accident for:</a:t>
            </a:r>
          </a:p>
          <a:p>
            <a:pPr eaLnBrk="1" hangingPunct="1"/>
            <a:r>
              <a:rPr lang="en-US" altLang="en-US" sz="2800" dirty="0"/>
              <a:t>Impact Accident</a:t>
            </a:r>
          </a:p>
          <a:p>
            <a:pPr eaLnBrk="1" hangingPunct="1"/>
            <a:r>
              <a:rPr lang="en-US" altLang="en-US" sz="2800" dirty="0"/>
              <a:t>Passenger Train Accident</a:t>
            </a:r>
          </a:p>
          <a:p>
            <a:pPr eaLnBrk="1" hangingPunct="1"/>
            <a:r>
              <a:rPr lang="en-US" altLang="en-US" sz="2800" dirty="0"/>
              <a:t>Fatal Train Incident (except fatality)</a:t>
            </a:r>
          </a:p>
          <a:p>
            <a:r>
              <a:rPr lang="en-US" altLang="en-US" sz="2800" dirty="0"/>
              <a:t>Human Factor Highway-Rail Grade Crossing Accident/Incident</a:t>
            </a:r>
          </a:p>
          <a:p>
            <a:pPr eaLnBrk="1" hangingPunct="1"/>
            <a:endParaRPr lang="en-US" altLang="en-US" sz="2800" dirty="0"/>
          </a:p>
          <a:p>
            <a:pPr eaLnBrk="1" hangingPunct="1"/>
            <a:endParaRPr lang="en-US" altLang="en-US" sz="2800" dirty="0"/>
          </a:p>
        </p:txBody>
      </p:sp>
    </p:spTree>
    <p:extLst>
      <p:ext uri="{BB962C8B-B14F-4D97-AF65-F5344CB8AC3E}">
        <p14:creationId xmlns:p14="http://schemas.microsoft.com/office/powerpoint/2010/main" val="39129654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fontAlgn="auto" hangingPunct="1">
              <a:spcAft>
                <a:spcPts val="0"/>
              </a:spcAft>
              <a:defRPr/>
            </a:pPr>
            <a:r>
              <a:rPr lang="en-US" sz="3600" dirty="0">
                <a:solidFill>
                  <a:srgbClr val="00B0F0"/>
                </a:solidFill>
              </a:rPr>
              <a:t>Other Regulated Employees to Test</a:t>
            </a:r>
            <a:r>
              <a:rPr lang="en-US" dirty="0">
                <a:solidFill>
                  <a:srgbClr val="00B0F0"/>
                </a:solidFill>
              </a:rPr>
              <a:t> </a:t>
            </a:r>
          </a:p>
        </p:txBody>
      </p:sp>
      <p:sp>
        <p:nvSpPr>
          <p:cNvPr id="70659" name="Rectangle 3"/>
          <p:cNvSpPr>
            <a:spLocks noGrp="1" noChangeArrowheads="1"/>
          </p:cNvSpPr>
          <p:nvPr>
            <p:ph idx="1"/>
          </p:nvPr>
        </p:nvSpPr>
        <p:spPr>
          <a:xfrm>
            <a:off x="457200" y="1600201"/>
            <a:ext cx="8229600" cy="4191000"/>
          </a:xfrm>
        </p:spPr>
        <p:txBody>
          <a:bodyPr>
            <a:normAutofit fontScale="92500"/>
          </a:bodyPr>
          <a:lstStyle/>
          <a:p>
            <a:pPr eaLnBrk="1" hangingPunct="1">
              <a:buFont typeface="Wingdings" pitchFamily="2" charset="2"/>
              <a:buNone/>
            </a:pPr>
            <a:r>
              <a:rPr lang="en-US" altLang="en-US" dirty="0"/>
              <a:t>For all 5 qualifying events:</a:t>
            </a:r>
          </a:p>
          <a:p>
            <a:pPr eaLnBrk="1" hangingPunct="1"/>
            <a:r>
              <a:rPr lang="en-US" altLang="en-US" dirty="0"/>
              <a:t>In any case where an operator, dispatcher, signal maintainer, roadway worker or other regulated employee (or regulated service contractor) is directly and contemporaneously involved in the circumstances of the accident/incident</a:t>
            </a:r>
          </a:p>
          <a:p>
            <a:pPr eaLnBrk="1" hangingPunct="1"/>
            <a:r>
              <a:rPr lang="en-US" altLang="en-US" dirty="0"/>
              <a:t>He or she must be post-accident tested</a:t>
            </a:r>
            <a:r>
              <a:rPr lang="en-US" altLang="en-US" b="1" dirty="0"/>
              <a:t> </a:t>
            </a:r>
            <a:r>
              <a:rPr lang="en-US" altLang="en-US" dirty="0"/>
              <a:t>(if they appear to be at fault)</a:t>
            </a:r>
            <a:endParaRPr lang="en-US" altLang="en-US" b="1" dirty="0"/>
          </a:p>
        </p:txBody>
      </p:sp>
    </p:spTree>
    <p:extLst>
      <p:ext uri="{BB962C8B-B14F-4D97-AF65-F5344CB8AC3E}">
        <p14:creationId xmlns:p14="http://schemas.microsoft.com/office/powerpoint/2010/main" val="127158782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a:solidFill>
                  <a:srgbClr val="00B0F0"/>
                </a:solidFill>
              </a:rPr>
              <a:t>Event Determination</a:t>
            </a:r>
          </a:p>
        </p:txBody>
      </p:sp>
      <p:sp>
        <p:nvSpPr>
          <p:cNvPr id="14339" name="Rectangle 3"/>
          <p:cNvSpPr>
            <a:spLocks noGrp="1" noChangeArrowheads="1"/>
          </p:cNvSpPr>
          <p:nvPr>
            <p:ph idx="1"/>
          </p:nvPr>
        </p:nvSpPr>
        <p:spPr>
          <a:xfrm>
            <a:off x="457200" y="1600201"/>
            <a:ext cx="8229600" cy="4267200"/>
          </a:xfrm>
        </p:spPr>
        <p:txBody>
          <a:bodyPr/>
          <a:lstStyle/>
          <a:p>
            <a:pPr eaLnBrk="1" hangingPunct="1">
              <a:lnSpc>
                <a:spcPct val="90000"/>
              </a:lnSpc>
              <a:buFont typeface="Wingdings 2" pitchFamily="18" charset="2"/>
              <a:buNone/>
            </a:pPr>
            <a:r>
              <a:rPr lang="en-US" altLang="en-US" dirty="0"/>
              <a:t>    </a:t>
            </a:r>
          </a:p>
        </p:txBody>
      </p:sp>
      <p:sp>
        <p:nvSpPr>
          <p:cNvPr id="2" name="Rectangle 1"/>
          <p:cNvSpPr/>
          <p:nvPr/>
        </p:nvSpPr>
        <p:spPr>
          <a:xfrm>
            <a:off x="838200" y="1524000"/>
            <a:ext cx="7391400" cy="3539430"/>
          </a:xfrm>
          <a:prstGeom prst="rect">
            <a:avLst/>
          </a:prstGeom>
        </p:spPr>
        <p:txBody>
          <a:bodyPr wrap="square">
            <a:spAutoFit/>
          </a:bodyPr>
          <a:lstStyle/>
          <a:p>
            <a:r>
              <a:rPr lang="en-US" sz="2800" dirty="0"/>
              <a:t>If an accident/incident falls into more than one category of events, testing will be conducted pursuant to the criteria for the higher testing category.  For example, if a collision occurs with $1.5 Million in property damage, testing will be conducted for a “Major Train Accident,” rather than for an “Impact Accident.”  Therefore, all crewmembers would be required to be tested.</a:t>
            </a:r>
          </a:p>
        </p:txBody>
      </p:sp>
    </p:spTree>
    <p:extLst>
      <p:ext uri="{BB962C8B-B14F-4D97-AF65-F5344CB8AC3E}">
        <p14:creationId xmlns:p14="http://schemas.microsoft.com/office/powerpoint/2010/main" val="405508350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00B0F0"/>
                </a:solidFill>
              </a:rPr>
              <a:t>Post-Accident Tox Boxes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219201"/>
            <a:ext cx="6034617" cy="4572000"/>
          </a:xfrm>
        </p:spPr>
      </p:pic>
    </p:spTree>
    <p:extLst>
      <p:ext uri="{BB962C8B-B14F-4D97-AF65-F5344CB8AC3E}">
        <p14:creationId xmlns:p14="http://schemas.microsoft.com/office/powerpoint/2010/main" val="2586256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Group Quiz</a:t>
            </a:r>
          </a:p>
        </p:txBody>
      </p:sp>
      <p:sp>
        <p:nvSpPr>
          <p:cNvPr id="71683" name="Rectangle 3"/>
          <p:cNvSpPr>
            <a:spLocks noGrp="1" noChangeArrowheads="1"/>
          </p:cNvSpPr>
          <p:nvPr>
            <p:ph idx="1"/>
          </p:nvPr>
        </p:nvSpPr>
        <p:spPr>
          <a:xfrm>
            <a:off x="457200" y="1600201"/>
            <a:ext cx="8229600" cy="3962400"/>
          </a:xfrm>
        </p:spPr>
        <p:txBody>
          <a:bodyPr/>
          <a:lstStyle/>
          <a:p>
            <a:pPr eaLnBrk="1" hangingPunct="1">
              <a:buFont typeface="Wingdings" pitchFamily="2" charset="2"/>
              <a:buNone/>
            </a:pPr>
            <a:r>
              <a:rPr lang="en-US" altLang="en-US" dirty="0"/>
              <a:t>A train runs an absolute stop signal and hits the rear-end of standing on-track equipment, resulting in a fatality to a crew-member of the on-track equipment and $13,000 property damage.</a:t>
            </a:r>
          </a:p>
          <a:p>
            <a:pPr eaLnBrk="1" hangingPunct="1">
              <a:buFont typeface="Wingdings" pitchFamily="2" charset="2"/>
              <a:buNone/>
            </a:pPr>
            <a:r>
              <a:rPr lang="en-US" altLang="en-US" dirty="0"/>
              <a:t>What type of event is this and who should be tested?</a:t>
            </a:r>
            <a:r>
              <a:rPr lang="en-US" altLang="en-US" i="1" dirty="0"/>
              <a:t> </a:t>
            </a:r>
          </a:p>
        </p:txBody>
      </p:sp>
    </p:spTree>
    <p:extLst>
      <p:ext uri="{BB962C8B-B14F-4D97-AF65-F5344CB8AC3E}">
        <p14:creationId xmlns:p14="http://schemas.microsoft.com/office/powerpoint/2010/main" val="5210117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Group Quiz</a:t>
            </a:r>
          </a:p>
        </p:txBody>
      </p:sp>
      <p:sp>
        <p:nvSpPr>
          <p:cNvPr id="72707" name="Rectangle 3"/>
          <p:cNvSpPr>
            <a:spLocks noGrp="1" noChangeArrowheads="1"/>
          </p:cNvSpPr>
          <p:nvPr>
            <p:ph idx="1"/>
          </p:nvPr>
        </p:nvSpPr>
        <p:spPr>
          <a:xfrm>
            <a:off x="457200" y="1600201"/>
            <a:ext cx="8229600" cy="3810000"/>
          </a:xfrm>
        </p:spPr>
        <p:txBody>
          <a:bodyPr>
            <a:normAutofit/>
          </a:bodyPr>
          <a:lstStyle/>
          <a:p>
            <a:pPr eaLnBrk="1" hangingPunct="1">
              <a:lnSpc>
                <a:spcPct val="90000"/>
              </a:lnSpc>
              <a:buFont typeface="Wingdings" pitchFamily="2" charset="2"/>
              <a:buNone/>
            </a:pPr>
            <a:r>
              <a:rPr lang="en-US" altLang="en-US" dirty="0"/>
              <a:t>Two hi-rail vehicles collide with damage estimated at $15,000, and a reportable injury to the trackman who exceeded his track &amp; time limits</a:t>
            </a:r>
            <a:r>
              <a:rPr lang="en-US" altLang="en-US"/>
              <a:t>. The </a:t>
            </a:r>
            <a:r>
              <a:rPr lang="en-US" altLang="en-US" dirty="0"/>
              <a:t>signal maintainer (in regulated service) on the other hi-rail operated by a regulated service employee is not at fault.</a:t>
            </a:r>
          </a:p>
          <a:p>
            <a:pPr eaLnBrk="1" hangingPunct="1">
              <a:lnSpc>
                <a:spcPct val="90000"/>
              </a:lnSpc>
              <a:buFont typeface="Wingdings" pitchFamily="2" charset="2"/>
              <a:buNone/>
            </a:pPr>
            <a:r>
              <a:rPr lang="en-US" altLang="en-US" dirty="0"/>
              <a:t>Is this a qualifying event?</a:t>
            </a:r>
          </a:p>
          <a:p>
            <a:pPr eaLnBrk="1" hangingPunct="1">
              <a:lnSpc>
                <a:spcPct val="90000"/>
              </a:lnSpc>
              <a:buFont typeface="Wingdings" pitchFamily="2" charset="2"/>
              <a:buNone/>
            </a:pPr>
            <a:r>
              <a:rPr lang="en-US" altLang="en-US" dirty="0"/>
              <a:t>If so, who should be tested?</a:t>
            </a:r>
          </a:p>
        </p:txBody>
      </p:sp>
    </p:spTree>
    <p:extLst>
      <p:ext uri="{BB962C8B-B14F-4D97-AF65-F5344CB8AC3E}">
        <p14:creationId xmlns:p14="http://schemas.microsoft.com/office/powerpoint/2010/main" val="279798648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a:defRPr/>
            </a:pPr>
            <a:r>
              <a:rPr lang="en-US" dirty="0">
                <a:solidFill>
                  <a:srgbClr val="00B0F0"/>
                </a:solidFill>
              </a:rPr>
              <a:t>Deadhead Crew</a:t>
            </a:r>
          </a:p>
        </p:txBody>
      </p:sp>
      <p:sp>
        <p:nvSpPr>
          <p:cNvPr id="12291" name="Rectangle 3"/>
          <p:cNvSpPr>
            <a:spLocks noGrp="1" noChangeArrowheads="1"/>
          </p:cNvSpPr>
          <p:nvPr>
            <p:ph idx="1"/>
          </p:nvPr>
        </p:nvSpPr>
        <p:spPr>
          <a:xfrm>
            <a:off x="457200" y="1600201"/>
            <a:ext cx="8229600" cy="3886200"/>
          </a:xfrm>
        </p:spPr>
        <p:txBody>
          <a:bodyPr>
            <a:normAutofit/>
          </a:bodyPr>
          <a:lstStyle/>
          <a:p>
            <a:r>
              <a:rPr lang="en-US" dirty="0"/>
              <a:t>If a crew is deadheading on a train that is involved in a qualifying accident/incident, the deadheading crewmembers would </a:t>
            </a:r>
            <a:r>
              <a:rPr lang="en-US" u="sng" dirty="0"/>
              <a:t>not</a:t>
            </a:r>
            <a:r>
              <a:rPr lang="en-US" dirty="0"/>
              <a:t> be tested, unless they actually performed hours of service by taking over the duties of a crewmember.</a:t>
            </a:r>
          </a:p>
          <a:p>
            <a:pPr eaLnBrk="1" hangingPunct="1">
              <a:lnSpc>
                <a:spcPct val="90000"/>
              </a:lnSpc>
            </a:pPr>
            <a:endParaRPr lang="en-US" altLang="en-US" dirty="0"/>
          </a:p>
        </p:txBody>
      </p:sp>
    </p:spTree>
    <p:extLst>
      <p:ext uri="{BB962C8B-B14F-4D97-AF65-F5344CB8AC3E}">
        <p14:creationId xmlns:p14="http://schemas.microsoft.com/office/powerpoint/2010/main" val="314379194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Remaining Available</a:t>
            </a:r>
          </a:p>
        </p:txBody>
      </p:sp>
      <p:sp>
        <p:nvSpPr>
          <p:cNvPr id="115715" name="Rectangle 3"/>
          <p:cNvSpPr>
            <a:spLocks noGrp="1" noChangeArrowheads="1"/>
          </p:cNvSpPr>
          <p:nvPr>
            <p:ph idx="1"/>
          </p:nvPr>
        </p:nvSpPr>
        <p:spPr>
          <a:xfrm>
            <a:off x="457200" y="1600201"/>
            <a:ext cx="8229600" cy="3886200"/>
          </a:xfrm>
        </p:spPr>
        <p:txBody>
          <a:bodyPr rtlCol="0">
            <a:normAutofit/>
          </a:bodyPr>
          <a:lstStyle/>
          <a:p>
            <a:pPr marL="438912" indent="-320040" eaLnBrk="1" fontAlgn="auto" hangingPunct="1">
              <a:spcBef>
                <a:spcPts val="0"/>
              </a:spcBef>
              <a:spcAft>
                <a:spcPts val="0"/>
              </a:spcAft>
              <a:buFont typeface="Wingdings 2"/>
              <a:buChar char=""/>
              <a:defRPr/>
            </a:pPr>
            <a:r>
              <a:rPr lang="en-US" dirty="0"/>
              <a:t>Involved regulated employees must be </a:t>
            </a:r>
            <a:r>
              <a:rPr lang="en-US" u="sng" dirty="0"/>
              <a:t>kept on duty</a:t>
            </a:r>
            <a:r>
              <a:rPr lang="en-US" dirty="0"/>
              <a:t> until a testing determination is made</a:t>
            </a:r>
          </a:p>
          <a:p>
            <a:pPr marL="438912" indent="-320040" eaLnBrk="1" fontAlgn="auto" hangingPunct="1">
              <a:spcBef>
                <a:spcPts val="0"/>
              </a:spcBef>
              <a:spcAft>
                <a:spcPts val="0"/>
              </a:spcAft>
              <a:buFont typeface="Wingdings 2"/>
              <a:buChar char=""/>
              <a:defRPr/>
            </a:pPr>
            <a:r>
              <a:rPr lang="en-US" dirty="0"/>
              <a:t>If an employee fails to remain available (AWOL), it is considered a refusal</a:t>
            </a:r>
          </a:p>
          <a:p>
            <a:pPr marL="438912" indent="-320040" eaLnBrk="1" fontAlgn="auto" hangingPunct="1">
              <a:spcBef>
                <a:spcPts val="0"/>
              </a:spcBef>
              <a:spcAft>
                <a:spcPts val="0"/>
              </a:spcAft>
              <a:buFont typeface="Wingdings 2"/>
              <a:buChar char=""/>
              <a:defRPr/>
            </a:pPr>
            <a:r>
              <a:rPr lang="en-US" dirty="0"/>
              <a:t>However, the railroad should still try to contact the AWOL employee for testing</a:t>
            </a:r>
            <a:endParaRPr lang="en-US"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41691749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Remaining Available</a:t>
            </a:r>
          </a:p>
        </p:txBody>
      </p:sp>
      <p:sp>
        <p:nvSpPr>
          <p:cNvPr id="24579" name="Rectangle 3"/>
          <p:cNvSpPr>
            <a:spLocks noGrp="1" noChangeArrowheads="1"/>
          </p:cNvSpPr>
          <p:nvPr>
            <p:ph idx="1"/>
          </p:nvPr>
        </p:nvSpPr>
        <p:spPr>
          <a:xfrm>
            <a:off x="457200" y="1600201"/>
            <a:ext cx="8229600" cy="3810000"/>
          </a:xfrm>
        </p:spPr>
        <p:txBody>
          <a:bodyPr/>
          <a:lstStyle/>
          <a:p>
            <a:pPr eaLnBrk="1" hangingPunct="1">
              <a:buFont typeface="Wingdings" pitchFamily="2" charset="2"/>
              <a:buNone/>
            </a:pPr>
            <a:r>
              <a:rPr lang="en-US" altLang="en-US" dirty="0"/>
              <a:t>	The initial estimated damages for a derailment are $700,000 &amp; you release the train crew to go home.  An hour later, the mechanical people change their estimate and say that the damages are now going to be $1.5 Million.  Can you recall the crew for post-accident testing? </a:t>
            </a:r>
          </a:p>
        </p:txBody>
      </p:sp>
    </p:spTree>
    <p:extLst>
      <p:ext uri="{BB962C8B-B14F-4D97-AF65-F5344CB8AC3E}">
        <p14:creationId xmlns:p14="http://schemas.microsoft.com/office/powerpoint/2010/main" val="2587520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rPr>
              <a:t>Subpart C—Post-Accident Toxicological Testing - RECALL</a:t>
            </a:r>
            <a:endParaRPr lang="en-US" dirty="0">
              <a:solidFill>
                <a:srgbClr val="00B0F0"/>
              </a:solidFill>
            </a:endParaRPr>
          </a:p>
        </p:txBody>
      </p:sp>
      <p:sp>
        <p:nvSpPr>
          <p:cNvPr id="3" name="Content Placeholder 2"/>
          <p:cNvSpPr>
            <a:spLocks noGrp="1"/>
          </p:cNvSpPr>
          <p:nvPr>
            <p:ph idx="1"/>
          </p:nvPr>
        </p:nvSpPr>
        <p:spPr>
          <a:xfrm>
            <a:off x="685800" y="1828801"/>
            <a:ext cx="8001000" cy="3733800"/>
          </a:xfrm>
        </p:spPr>
        <p:txBody>
          <a:bodyPr/>
          <a:lstStyle/>
          <a:p>
            <a:pPr marL="0" indent="0">
              <a:buNone/>
            </a:pPr>
            <a:r>
              <a:rPr lang="en-US" sz="4000" b="1" dirty="0"/>
              <a:t>A railroad </a:t>
            </a:r>
            <a:r>
              <a:rPr lang="en-US" sz="4000" b="1" u="sng" dirty="0"/>
              <a:t>must immediately recall</a:t>
            </a:r>
            <a:r>
              <a:rPr lang="en-US" sz="4000" b="1" dirty="0"/>
              <a:t> and place on duty a regulated employee for post-accident drug testing. </a:t>
            </a:r>
          </a:p>
          <a:p>
            <a:pPr marL="0" indent="0">
              <a:buNone/>
            </a:pPr>
            <a:endParaRPr lang="en-US" sz="1100" b="1" dirty="0"/>
          </a:p>
          <a:p>
            <a:pPr marL="0" indent="0">
              <a:buNone/>
            </a:pPr>
            <a:r>
              <a:rPr lang="en-US" b="1" dirty="0"/>
              <a:t>See next slide…</a:t>
            </a:r>
          </a:p>
          <a:p>
            <a:pPr lvl="0"/>
            <a:endParaRPr lang="en-US" dirty="0"/>
          </a:p>
        </p:txBody>
      </p:sp>
    </p:spTree>
    <p:extLst>
      <p:ext uri="{BB962C8B-B14F-4D97-AF65-F5344CB8AC3E}">
        <p14:creationId xmlns:p14="http://schemas.microsoft.com/office/powerpoint/2010/main" val="3791028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rPr>
              <a:t>Subpart C—Post-Accident Toxicological Testing</a:t>
            </a:r>
            <a:endParaRPr lang="en-US" dirty="0">
              <a:solidFill>
                <a:srgbClr val="00B0F0"/>
              </a:solidFill>
            </a:endParaRPr>
          </a:p>
        </p:txBody>
      </p:sp>
      <p:sp>
        <p:nvSpPr>
          <p:cNvPr id="3" name="Content Placeholder 2"/>
          <p:cNvSpPr>
            <a:spLocks noGrp="1"/>
          </p:cNvSpPr>
          <p:nvPr>
            <p:ph idx="1"/>
          </p:nvPr>
        </p:nvSpPr>
        <p:spPr>
          <a:xfrm>
            <a:off x="457200" y="1600200"/>
            <a:ext cx="8229600" cy="4419599"/>
          </a:xfrm>
        </p:spPr>
        <p:txBody>
          <a:bodyPr>
            <a:normAutofit lnSpcReduction="10000"/>
          </a:bodyPr>
          <a:lstStyle/>
          <a:p>
            <a:pPr marL="0" marR="0" indent="0">
              <a:lnSpc>
                <a:spcPct val="120000"/>
              </a:lnSpc>
              <a:spcBef>
                <a:spcPts val="575"/>
              </a:spcBef>
              <a:spcAft>
                <a:spcPts val="0"/>
              </a:spcAft>
              <a:buNone/>
            </a:pPr>
            <a:r>
              <a:rPr lang="en-US" sz="2400" kern="1200" dirty="0">
                <a:solidFill>
                  <a:srgbClr val="000000"/>
                </a:solidFill>
                <a:effectLst/>
                <a:ea typeface="Times New Roman" panose="02020603050405020304" pitchFamily="18" charset="0"/>
              </a:rPr>
              <a:t>A railroad must immediately recall and place on duty a regulated employee for post-accident drug testing, if –</a:t>
            </a:r>
            <a:endParaRPr lang="en-US" sz="2400" dirty="0">
              <a:effectLst/>
              <a:ea typeface="Times New Roman" panose="02020603050405020304" pitchFamily="18" charset="0"/>
            </a:endParaRPr>
          </a:p>
          <a:p>
            <a:pPr marL="342900" marR="0" lvl="0" indent="-342900">
              <a:lnSpc>
                <a:spcPct val="120000"/>
              </a:lnSpc>
              <a:spcBef>
                <a:spcPts val="575"/>
              </a:spcBef>
              <a:spcAft>
                <a:spcPts val="0"/>
              </a:spcAft>
              <a:buSzPts val="1800"/>
              <a:buFont typeface="+mj-lt"/>
              <a:buAutoNum type="romanLcParenBoth"/>
            </a:pPr>
            <a:r>
              <a:rPr lang="en-US" sz="2400" kern="1200" dirty="0">
                <a:solidFill>
                  <a:srgbClr val="000000"/>
                </a:solidFill>
                <a:effectLst/>
                <a:ea typeface="Times New Roman" panose="02020603050405020304" pitchFamily="18" charset="0"/>
              </a:rPr>
              <a:t>The employee could not be retained in duty status because the employee went off duty under normal railroad procedures before being contacted by a railroad supervisor and instructed to remain on duty pending completion of the required determinations (e.g., in the case of a dispatcher or signal maintainer remote from the scene of an accident who was unaware of the occurrence at the time he or she went off duty); and</a:t>
            </a:r>
            <a:endParaRPr lang="en-US" sz="2400" dirty="0">
              <a:effectLst/>
              <a:ea typeface="Times New Roman" panose="02020603050405020304" pitchFamily="18" charset="0"/>
            </a:endParaRPr>
          </a:p>
          <a:p>
            <a:pPr marL="0" indent="0">
              <a:lnSpc>
                <a:spcPct val="120000"/>
              </a:lnSpc>
              <a:buNone/>
            </a:pPr>
            <a:endParaRPr lang="en-US" dirty="0"/>
          </a:p>
        </p:txBody>
      </p:sp>
    </p:spTree>
    <p:extLst>
      <p:ext uri="{BB962C8B-B14F-4D97-AF65-F5344CB8AC3E}">
        <p14:creationId xmlns:p14="http://schemas.microsoft.com/office/powerpoint/2010/main" val="1728801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rPr>
              <a:t>Subpart C—Post-Accident Toxicological Testing</a:t>
            </a:r>
            <a:endParaRPr lang="en-US" dirty="0">
              <a:solidFill>
                <a:srgbClr val="00B0F0"/>
              </a:solidFill>
            </a:endParaRPr>
          </a:p>
        </p:txBody>
      </p:sp>
      <p:sp>
        <p:nvSpPr>
          <p:cNvPr id="3" name="Content Placeholder 2"/>
          <p:cNvSpPr>
            <a:spLocks noGrp="1"/>
          </p:cNvSpPr>
          <p:nvPr>
            <p:ph idx="1"/>
          </p:nvPr>
        </p:nvSpPr>
        <p:spPr>
          <a:xfrm>
            <a:off x="457200" y="1524001"/>
            <a:ext cx="8229600" cy="4114800"/>
          </a:xfrm>
        </p:spPr>
        <p:txBody>
          <a:bodyPr>
            <a:normAutofit/>
          </a:bodyPr>
          <a:lstStyle/>
          <a:p>
            <a:r>
              <a:rPr lang="en-US" sz="2400" dirty="0"/>
              <a:t>If the criteria in paragraph 219.203(e)(2)(i)&amp;(ii) of this section are met, a regulated employee must be recalled for post-accident drug testing regardless of whether the qualifying event happened or did not happen during the employee’s tour of duty as per 219.203(e)(3). </a:t>
            </a:r>
          </a:p>
          <a:p>
            <a:r>
              <a:rPr lang="en-US" sz="2400" dirty="0"/>
              <a:t>However, an employee </a:t>
            </a:r>
            <a:r>
              <a:rPr lang="en-US" sz="2400" u="sng" dirty="0"/>
              <a:t>may not be recalled for testing if more than 24 hours have passed since the qualifying event</a:t>
            </a:r>
            <a:r>
              <a:rPr lang="en-US" sz="2400" dirty="0"/>
              <a:t>. An employee who has been recalled must be placed on duty for the purpose of accomplishing the required post-accident drug testing.</a:t>
            </a:r>
          </a:p>
          <a:p>
            <a:pPr marL="0" lvl="0" indent="0">
              <a:buNone/>
            </a:pPr>
            <a:endParaRPr lang="en-US" dirty="0"/>
          </a:p>
        </p:txBody>
      </p:sp>
    </p:spTree>
    <p:extLst>
      <p:ext uri="{BB962C8B-B14F-4D97-AF65-F5344CB8AC3E}">
        <p14:creationId xmlns:p14="http://schemas.microsoft.com/office/powerpoint/2010/main" val="852414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rPr>
              <a:t>Subpart C—Post-Accident Toxicological Testing</a:t>
            </a:r>
            <a:endParaRPr lang="en-US" dirty="0">
              <a:solidFill>
                <a:srgbClr val="00B0F0"/>
              </a:solidFill>
            </a:endParaRPr>
          </a:p>
        </p:txBody>
      </p:sp>
      <p:sp>
        <p:nvSpPr>
          <p:cNvPr id="3" name="Content Placeholder 2"/>
          <p:cNvSpPr>
            <a:spLocks noGrp="1"/>
          </p:cNvSpPr>
          <p:nvPr>
            <p:ph idx="1"/>
          </p:nvPr>
        </p:nvSpPr>
        <p:spPr>
          <a:xfrm>
            <a:off x="457200" y="1524000"/>
            <a:ext cx="8229600" cy="4191001"/>
          </a:xfrm>
        </p:spPr>
        <p:txBody>
          <a:bodyPr>
            <a:noAutofit/>
          </a:bodyPr>
          <a:lstStyle/>
          <a:p>
            <a:pPr lvl="0"/>
            <a:r>
              <a:rPr lang="en-US" sz="2400" dirty="0"/>
              <a:t>Urine and blood specimens must be collected from an employee who is recalled for testing in accordance with this section.  </a:t>
            </a:r>
          </a:p>
          <a:p>
            <a:pPr lvl="0"/>
            <a:r>
              <a:rPr lang="en-US" sz="2400" u="sng" dirty="0"/>
              <a:t>If the employee left railroad property before being recalled, however, the specimens must be tested for </a:t>
            </a:r>
            <a:r>
              <a:rPr lang="en-US" sz="2400" b="1" u="sng" dirty="0"/>
              <a:t>drugs</a:t>
            </a:r>
            <a:r>
              <a:rPr lang="en-US" sz="2400" u="sng" dirty="0"/>
              <a:t> only.  </a:t>
            </a:r>
          </a:p>
          <a:p>
            <a:pPr lvl="0"/>
            <a:r>
              <a:rPr lang="en-US" sz="2400" dirty="0"/>
              <a:t>A railroad is prohibited from requiring a recalled employee to provide breath specimens for alcohol testing, </a:t>
            </a:r>
            <a:r>
              <a:rPr lang="en-US" sz="2400" u="sng" dirty="0"/>
              <a:t>unless the regulated employee has remained on railroad property since the time of the qualifying event </a:t>
            </a:r>
            <a:r>
              <a:rPr lang="en-US" sz="2400" b="1" u="sng" dirty="0"/>
              <a:t>and </a:t>
            </a:r>
            <a:r>
              <a:rPr lang="en-US" sz="2400" u="sng" dirty="0"/>
              <a:t>the railroad has a company policy completely prohibiting the use of alcohol on railroad property.</a:t>
            </a:r>
          </a:p>
        </p:txBody>
      </p:sp>
    </p:spTree>
    <p:extLst>
      <p:ext uri="{BB962C8B-B14F-4D97-AF65-F5344CB8AC3E}">
        <p14:creationId xmlns:p14="http://schemas.microsoft.com/office/powerpoint/2010/main" val="22667203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rPr>
              <a:t>Subpart C—Post-Accident Toxicological Testing</a:t>
            </a:r>
            <a:endParaRPr lang="en-US" dirty="0">
              <a:solidFill>
                <a:srgbClr val="00B0F0"/>
              </a:solidFill>
            </a:endParaRPr>
          </a:p>
        </p:txBody>
      </p:sp>
      <p:sp>
        <p:nvSpPr>
          <p:cNvPr id="3" name="Content Placeholder 2"/>
          <p:cNvSpPr>
            <a:spLocks noGrp="1"/>
          </p:cNvSpPr>
          <p:nvPr>
            <p:ph idx="1"/>
          </p:nvPr>
        </p:nvSpPr>
        <p:spPr>
          <a:xfrm>
            <a:off x="457200" y="1524000"/>
            <a:ext cx="8229600" cy="4419599"/>
          </a:xfrm>
        </p:spPr>
        <p:txBody>
          <a:bodyPr>
            <a:normAutofit fontScale="77500" lnSpcReduction="20000"/>
          </a:bodyPr>
          <a:lstStyle/>
          <a:p>
            <a:pPr lvl="0"/>
            <a:r>
              <a:rPr lang="en-US" dirty="0"/>
              <a:t>A railroad must document its attempts to contact an employee subject to the recall provisions of this section.  </a:t>
            </a:r>
          </a:p>
          <a:p>
            <a:pPr lvl="0"/>
            <a:endParaRPr lang="en-US" sz="1300" dirty="0"/>
          </a:p>
          <a:p>
            <a:pPr lvl="0"/>
            <a:r>
              <a:rPr lang="en-US" dirty="0"/>
              <a:t>If a railroad is unable, as a result of the non-cooperation of an employee or for any other reason, to obtain specimen(s) from an employee subject to mandatory recall within the 24-hour period after a qualifying event and to submit specimen(s) to FRA as required by this subpart, </a:t>
            </a:r>
            <a:r>
              <a:rPr lang="en-US" u="sng" dirty="0"/>
              <a:t>the railroad must contact FRA and prepare a concise narrative report according to the requirements of paragraph 219.203(d)(1) of this section.</a:t>
            </a:r>
            <a:r>
              <a:rPr lang="en-US" dirty="0"/>
              <a:t>  </a:t>
            </a:r>
          </a:p>
          <a:p>
            <a:pPr lvl="0"/>
            <a:endParaRPr lang="en-US" sz="1400" dirty="0"/>
          </a:p>
          <a:p>
            <a:pPr lvl="0"/>
            <a:r>
              <a:rPr lang="en-US" dirty="0"/>
              <a:t>The report must also document the railroad’s good faith attempts to contact and recall the employee.</a:t>
            </a:r>
          </a:p>
        </p:txBody>
      </p:sp>
    </p:spTree>
    <p:extLst>
      <p:ext uri="{BB962C8B-B14F-4D97-AF65-F5344CB8AC3E}">
        <p14:creationId xmlns:p14="http://schemas.microsoft.com/office/powerpoint/2010/main" val="170001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AA31A2-D74D-10BC-C199-3610FC3C6475}"/>
              </a:ext>
            </a:extLst>
          </p:cNvPr>
          <p:cNvPicPr>
            <a:picLocks noChangeAspect="1"/>
          </p:cNvPicPr>
          <p:nvPr/>
        </p:nvPicPr>
        <p:blipFill>
          <a:blip r:embed="rId3"/>
          <a:stretch>
            <a:fillRect/>
          </a:stretch>
        </p:blipFill>
        <p:spPr>
          <a:xfrm>
            <a:off x="2590800" y="0"/>
            <a:ext cx="5257801" cy="6735604"/>
          </a:xfrm>
          <a:prstGeom prst="rect">
            <a:avLst/>
          </a:prstGeom>
        </p:spPr>
      </p:pic>
    </p:spTree>
    <p:extLst>
      <p:ext uri="{BB962C8B-B14F-4D97-AF65-F5344CB8AC3E}">
        <p14:creationId xmlns:p14="http://schemas.microsoft.com/office/powerpoint/2010/main" val="365310896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B0F0"/>
                </a:solidFill>
              </a:rPr>
              <a:t>Subpart C—Post-Accident Toxicological Testing</a:t>
            </a:r>
            <a:endParaRPr lang="en-US" dirty="0">
              <a:solidFill>
                <a:srgbClr val="00B0F0"/>
              </a:solidFill>
            </a:endParaRPr>
          </a:p>
        </p:txBody>
      </p:sp>
      <p:sp>
        <p:nvSpPr>
          <p:cNvPr id="3" name="Content Placeholder 2"/>
          <p:cNvSpPr>
            <a:spLocks noGrp="1"/>
          </p:cNvSpPr>
          <p:nvPr>
            <p:ph idx="1"/>
          </p:nvPr>
        </p:nvSpPr>
        <p:spPr>
          <a:xfrm>
            <a:off x="457200" y="1600201"/>
            <a:ext cx="8229600" cy="4191000"/>
          </a:xfrm>
        </p:spPr>
        <p:txBody>
          <a:bodyPr>
            <a:normAutofit fontScale="62500" lnSpcReduction="20000"/>
          </a:bodyPr>
          <a:lstStyle/>
          <a:p>
            <a:pPr lvl="0"/>
            <a:r>
              <a:rPr lang="en-US" sz="3800" u="sng" dirty="0"/>
              <a:t>Place of specimen collection</a:t>
            </a:r>
            <a:r>
              <a:rPr lang="en-US" sz="3800" dirty="0"/>
              <a:t>.  With the exception of Federal breath testing for alcohol (when conducted as authorized under this subpart), an </a:t>
            </a:r>
            <a:r>
              <a:rPr lang="en-US" sz="3800" u="sng" dirty="0"/>
              <a:t>employee must be transported to an independent medical facility</a:t>
            </a:r>
            <a:r>
              <a:rPr lang="en-US" sz="3800" dirty="0"/>
              <a:t> for specimen collection.  </a:t>
            </a:r>
          </a:p>
          <a:p>
            <a:pPr lvl="0"/>
            <a:endParaRPr lang="en-US" sz="1400" dirty="0"/>
          </a:p>
          <a:p>
            <a:pPr lvl="0"/>
            <a:r>
              <a:rPr lang="en-US" sz="3800" dirty="0"/>
              <a:t>In all cases, blood may be drawn only by a qualified medical professional or by a qualified technician subject to the supervision of a qualified medical professional (e.g., a phlebotomist).  </a:t>
            </a:r>
          </a:p>
          <a:p>
            <a:pPr lvl="0"/>
            <a:endParaRPr lang="en-US" sz="1400" dirty="0"/>
          </a:p>
          <a:p>
            <a:pPr lvl="0"/>
            <a:r>
              <a:rPr lang="en-US" sz="3800" dirty="0"/>
              <a:t>A collector contracted by a railroad or medical facility may collect and/or assist in the collection of specimens at the medical facility if the medical facility does not object and the collector is qualified to do so.</a:t>
            </a:r>
          </a:p>
        </p:txBody>
      </p:sp>
    </p:spTree>
    <p:extLst>
      <p:ext uri="{BB962C8B-B14F-4D97-AF65-F5344CB8AC3E}">
        <p14:creationId xmlns:p14="http://schemas.microsoft.com/office/powerpoint/2010/main" val="3852069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00B0F0"/>
                </a:solidFill>
              </a:rPr>
              <a:t>Employee’s Consent</a:t>
            </a:r>
          </a:p>
        </p:txBody>
      </p:sp>
      <p:sp>
        <p:nvSpPr>
          <p:cNvPr id="29699" name="Content Placeholder 2"/>
          <p:cNvSpPr>
            <a:spLocks noGrp="1"/>
          </p:cNvSpPr>
          <p:nvPr>
            <p:ph idx="1"/>
          </p:nvPr>
        </p:nvSpPr>
        <p:spPr>
          <a:xfrm>
            <a:off x="451338" y="1600200"/>
            <a:ext cx="8229600" cy="4267200"/>
          </a:xfrm>
        </p:spPr>
        <p:txBody>
          <a:bodyPr>
            <a:normAutofit fontScale="92500" lnSpcReduction="10000"/>
          </a:bodyPr>
          <a:lstStyle/>
          <a:p>
            <a:pPr>
              <a:buFont typeface="Wingdings 2" pitchFamily="18" charset="2"/>
              <a:buNone/>
            </a:pPr>
            <a:r>
              <a:rPr lang="en-US" altLang="en-US" sz="2800" dirty="0"/>
              <a:t>Remember that:</a:t>
            </a:r>
          </a:p>
          <a:p>
            <a:r>
              <a:rPr lang="en-US" altLang="en-US" sz="2600" dirty="0"/>
              <a:t>For FRA post-accident tests only, an employee may be required to sign a consent form, as long as it doesn’t waive liability</a:t>
            </a:r>
          </a:p>
          <a:p>
            <a:endParaRPr lang="en-US" altLang="en-US" sz="1100" dirty="0"/>
          </a:p>
          <a:p>
            <a:pPr eaLnBrk="1" hangingPunct="1">
              <a:lnSpc>
                <a:spcPct val="90000"/>
              </a:lnSpc>
            </a:pPr>
            <a:r>
              <a:rPr lang="en-US" altLang="en-US" sz="2600" dirty="0"/>
              <a:t>A regulated employee has consented to testing by performance of regulated service duties per 219.11(a)</a:t>
            </a:r>
          </a:p>
          <a:p>
            <a:pPr eaLnBrk="1" hangingPunct="1">
              <a:lnSpc>
                <a:spcPct val="90000"/>
              </a:lnSpc>
            </a:pPr>
            <a:endParaRPr lang="en-US" altLang="en-US" sz="1100" dirty="0"/>
          </a:p>
          <a:p>
            <a:pPr eaLnBrk="1" hangingPunct="1">
              <a:lnSpc>
                <a:spcPct val="90000"/>
              </a:lnSpc>
            </a:pPr>
            <a:r>
              <a:rPr lang="en-US" altLang="en-US" sz="2600" dirty="0"/>
              <a:t>A railroad employee, regulated service contractor or Volunteer (including a non-regulated service employee per 219.11(f)) who performs service for a railroad has consented to post-accident testing if he or she dies as a result of a qualifying accident or incident within 12 hours of the event</a:t>
            </a:r>
          </a:p>
          <a:p>
            <a:pPr>
              <a:buFont typeface="Wingdings 2" pitchFamily="18" charset="2"/>
              <a:buNone/>
            </a:pPr>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04800"/>
            <a:ext cx="1528763"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7276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00B0F0"/>
                </a:solidFill>
              </a:rPr>
              <a:t>Post-Accident Tox Boxes</a:t>
            </a:r>
          </a:p>
        </p:txBody>
      </p:sp>
      <p:graphicFrame>
        <p:nvGraphicFramePr>
          <p:cNvPr id="5" name="Object 4"/>
          <p:cNvGraphicFramePr>
            <a:graphicFrameLocks noChangeAspect="1"/>
          </p:cNvGraphicFramePr>
          <p:nvPr>
            <p:extLst>
              <p:ext uri="{D42A27DB-BD31-4B8C-83A1-F6EECF244321}">
                <p14:modId xmlns:p14="http://schemas.microsoft.com/office/powerpoint/2010/main" val="1650185134"/>
              </p:ext>
            </p:extLst>
          </p:nvPr>
        </p:nvGraphicFramePr>
        <p:xfrm>
          <a:off x="1905000" y="1417638"/>
          <a:ext cx="5334000" cy="4267200"/>
        </p:xfrm>
        <a:graphic>
          <a:graphicData uri="http://schemas.openxmlformats.org/presentationml/2006/ole">
            <mc:AlternateContent xmlns:mc="http://schemas.openxmlformats.org/markup-compatibility/2006">
              <mc:Choice xmlns:v="urn:schemas-microsoft-com:vml" Requires="v">
                <p:oleObj name="Acrobat Document" r:id="rId3" imgW="6095820" imgH="6095790" progId="Acrobat.Document.DC">
                  <p:embed/>
                </p:oleObj>
              </mc:Choice>
              <mc:Fallback>
                <p:oleObj name="Acrobat Document" r:id="rId3" imgW="6095820" imgH="6095790" progId="Acrobat.Document.DC">
                  <p:embed/>
                  <p:pic>
                    <p:nvPicPr>
                      <p:cNvPr id="5" name="Object 4"/>
                      <p:cNvPicPr/>
                      <p:nvPr/>
                    </p:nvPicPr>
                    <p:blipFill>
                      <a:blip r:embed="rId4"/>
                      <a:stretch>
                        <a:fillRect/>
                      </a:stretch>
                    </p:blipFill>
                    <p:spPr>
                      <a:xfrm>
                        <a:off x="1905000" y="1417638"/>
                        <a:ext cx="5334000" cy="4267200"/>
                      </a:xfrm>
                      <a:prstGeom prst="rect">
                        <a:avLst/>
                      </a:prstGeom>
                    </p:spPr>
                  </p:pic>
                </p:oleObj>
              </mc:Fallback>
            </mc:AlternateContent>
          </a:graphicData>
        </a:graphic>
      </p:graphicFrame>
    </p:spTree>
    <p:extLst>
      <p:ext uri="{BB962C8B-B14F-4D97-AF65-F5344CB8AC3E}">
        <p14:creationId xmlns:p14="http://schemas.microsoft.com/office/powerpoint/2010/main" val="614544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a:xfrm>
            <a:off x="457200" y="381000"/>
            <a:ext cx="8229600" cy="914400"/>
          </a:xfrm>
        </p:spPr>
        <p:txBody>
          <a:bodyPr/>
          <a:lstStyle/>
          <a:p>
            <a:pPr eaLnBrk="1" fontAlgn="auto" hangingPunct="1">
              <a:spcAft>
                <a:spcPts val="0"/>
              </a:spcAft>
              <a:defRPr/>
            </a:pPr>
            <a:r>
              <a:rPr lang="en-US" dirty="0">
                <a:solidFill>
                  <a:srgbClr val="00B0F0"/>
                </a:solidFill>
              </a:rPr>
              <a:t>Prepare in Advance</a:t>
            </a:r>
          </a:p>
        </p:txBody>
      </p:sp>
      <p:sp>
        <p:nvSpPr>
          <p:cNvPr id="37891" name="Rectangle 3"/>
          <p:cNvSpPr>
            <a:spLocks noGrp="1" noChangeArrowheads="1"/>
          </p:cNvSpPr>
          <p:nvPr>
            <p:ph idx="1"/>
          </p:nvPr>
        </p:nvSpPr>
        <p:spPr>
          <a:xfrm>
            <a:off x="457200" y="1447800"/>
            <a:ext cx="8229600" cy="4419600"/>
          </a:xfrm>
        </p:spPr>
        <p:txBody>
          <a:bodyPr>
            <a:normAutofit/>
          </a:bodyPr>
          <a:lstStyle/>
          <a:p>
            <a:pPr eaLnBrk="1" hangingPunct="1">
              <a:lnSpc>
                <a:spcPct val="90000"/>
              </a:lnSpc>
              <a:buFont typeface="Wingdings" pitchFamily="2" charset="2"/>
              <a:buNone/>
            </a:pPr>
            <a:r>
              <a:rPr lang="en-US" altLang="en-US" sz="2400" b="1" dirty="0"/>
              <a:t>Current Blood Tubes &amp; Shipping Label:</a:t>
            </a:r>
          </a:p>
          <a:p>
            <a:pPr eaLnBrk="1" hangingPunct="1">
              <a:lnSpc>
                <a:spcPct val="90000"/>
              </a:lnSpc>
            </a:pPr>
            <a:r>
              <a:rPr lang="en-US" altLang="en-US" sz="2400" dirty="0"/>
              <a:t>Make sure blood tubes inside tox box are not expired!</a:t>
            </a:r>
          </a:p>
          <a:p>
            <a:pPr lvl="1">
              <a:lnSpc>
                <a:spcPct val="90000"/>
              </a:lnSpc>
              <a:buNone/>
            </a:pPr>
            <a:r>
              <a:rPr lang="en-US" altLang="en-US" sz="2000" dirty="0"/>
              <a:t>-   	If expired, email Sandra Volante at </a:t>
            </a:r>
            <a:r>
              <a:rPr lang="en-US" altLang="en-US" sz="2000" dirty="0">
                <a:hlinkClick r:id="rId3"/>
              </a:rPr>
              <a:t>sandra.volante@dot.gov</a:t>
            </a:r>
            <a:r>
              <a:rPr lang="en-US" altLang="en-US" sz="2000" dirty="0"/>
              <a:t> and Kevin Breen at </a:t>
            </a:r>
            <a:r>
              <a:rPr lang="en-US" altLang="en-US" sz="2000" dirty="0">
                <a:hlinkClick r:id="rId4"/>
              </a:rPr>
              <a:t>kevin.breen@dot.gov</a:t>
            </a:r>
            <a:r>
              <a:rPr lang="en-US" altLang="en-US" sz="2000" dirty="0"/>
              <a:t>  and provide name and mailing address of your railroad </a:t>
            </a:r>
            <a:r>
              <a:rPr lang="en-US" altLang="en-US" sz="2000" b="1" dirty="0"/>
              <a:t>(must be a physical mailing address that can receive FedEx packages)</a:t>
            </a:r>
          </a:p>
          <a:p>
            <a:pPr eaLnBrk="1" hangingPunct="1">
              <a:lnSpc>
                <a:spcPct val="90000"/>
              </a:lnSpc>
            </a:pPr>
            <a:r>
              <a:rPr lang="en-US" altLang="en-US" sz="2400" dirty="0"/>
              <a:t>If you have a qualifying event and tubes are expired, ask the hospital to replace them with their own gray-top blood tubes (which is preferred)</a:t>
            </a:r>
            <a:endParaRPr lang="en-US" altLang="en-US" sz="2400" dirty="0">
              <a:highlight>
                <a:srgbClr val="FFFF00"/>
              </a:highlight>
            </a:endParaRPr>
          </a:p>
          <a:p>
            <a:pPr eaLnBrk="1" hangingPunct="1">
              <a:lnSpc>
                <a:spcPct val="90000"/>
              </a:lnSpc>
            </a:pPr>
            <a:r>
              <a:rPr lang="en-US" altLang="en-US" sz="2400" dirty="0"/>
              <a:t>Make sure you have the </a:t>
            </a:r>
            <a:r>
              <a:rPr lang="en-US" altLang="en-US" sz="2400" b="1" dirty="0"/>
              <a:t>Chesapeake Toxicology Resources </a:t>
            </a:r>
            <a:r>
              <a:rPr lang="en-US" altLang="en-US" sz="2400" dirty="0"/>
              <a:t>shipping label for their testing lab in Frederick, MD</a:t>
            </a:r>
          </a:p>
        </p:txBody>
      </p:sp>
    </p:spTree>
    <p:extLst>
      <p:ext uri="{BB962C8B-B14F-4D97-AF65-F5344CB8AC3E}">
        <p14:creationId xmlns:p14="http://schemas.microsoft.com/office/powerpoint/2010/main" val="2824496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Prepare in Advance</a:t>
            </a:r>
          </a:p>
        </p:txBody>
      </p:sp>
      <p:sp>
        <p:nvSpPr>
          <p:cNvPr id="32771" name="Rectangle 3"/>
          <p:cNvSpPr>
            <a:spLocks noGrp="1" noChangeArrowheads="1"/>
          </p:cNvSpPr>
          <p:nvPr>
            <p:ph idx="1"/>
          </p:nvPr>
        </p:nvSpPr>
        <p:spPr>
          <a:xfrm>
            <a:off x="457200" y="1600201"/>
            <a:ext cx="8229600" cy="4114800"/>
          </a:xfrm>
        </p:spPr>
        <p:txBody>
          <a:bodyPr/>
          <a:lstStyle/>
          <a:p>
            <a:pPr eaLnBrk="1" hangingPunct="1">
              <a:buFont typeface="Wingdings" pitchFamily="2" charset="2"/>
              <a:buNone/>
            </a:pPr>
            <a:r>
              <a:rPr lang="en-US" altLang="en-US" b="1" dirty="0"/>
              <a:t>Review Instructions Inside Tox Box:</a:t>
            </a:r>
            <a:endParaRPr lang="en-US" altLang="en-US" dirty="0"/>
          </a:p>
          <a:p>
            <a:pPr eaLnBrk="1" hangingPunct="1">
              <a:buFont typeface="Wingdings 2" pitchFamily="18" charset="2"/>
              <a:buNone/>
            </a:pPr>
            <a:endParaRPr lang="en-US" altLang="en-US" sz="1400" dirty="0"/>
          </a:p>
          <a:p>
            <a:pPr eaLnBrk="1" hangingPunct="1">
              <a:buFont typeface="Wingdings 2" pitchFamily="18" charset="2"/>
              <a:buNone/>
            </a:pPr>
            <a:r>
              <a:rPr lang="en-US" altLang="en-US" dirty="0"/>
              <a:t>	There are instruction sheets for -</a:t>
            </a:r>
          </a:p>
          <a:p>
            <a:pPr lvl="1">
              <a:buFont typeface="Wingdings" panose="05000000000000000000" pitchFamily="2" charset="2"/>
              <a:buChar char="§"/>
            </a:pPr>
            <a:r>
              <a:rPr lang="en-US" altLang="en-US" dirty="0"/>
              <a:t> Employees to be tested (3 copies)</a:t>
            </a:r>
          </a:p>
          <a:p>
            <a:pPr lvl="1">
              <a:buFont typeface="Wingdings" panose="05000000000000000000" pitchFamily="2" charset="2"/>
              <a:buChar char="§"/>
            </a:pPr>
            <a:r>
              <a:rPr lang="en-US" altLang="en-US" dirty="0"/>
              <a:t> Railroad representative</a:t>
            </a:r>
          </a:p>
          <a:p>
            <a:pPr lvl="1">
              <a:buFont typeface="Wingdings" panose="05000000000000000000" pitchFamily="2" charset="2"/>
              <a:buChar char="§"/>
            </a:pPr>
            <a:r>
              <a:rPr lang="en-US" altLang="en-US" dirty="0"/>
              <a:t> Blood collector</a:t>
            </a:r>
          </a:p>
          <a:p>
            <a:pPr lvl="1">
              <a:buFont typeface="Wingdings" panose="05000000000000000000" pitchFamily="2" charset="2"/>
              <a:buChar char="§"/>
            </a:pPr>
            <a:r>
              <a:rPr lang="en-US" altLang="en-US" dirty="0"/>
              <a:t> Urine collector </a:t>
            </a:r>
          </a:p>
        </p:txBody>
      </p:sp>
    </p:spTree>
    <p:extLst>
      <p:ext uri="{BB962C8B-B14F-4D97-AF65-F5344CB8AC3E}">
        <p14:creationId xmlns:p14="http://schemas.microsoft.com/office/powerpoint/2010/main" val="2337096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a:xfrm>
            <a:off x="457200" y="381000"/>
            <a:ext cx="8229600" cy="1143000"/>
          </a:xfrm>
        </p:spPr>
        <p:txBody>
          <a:bodyPr/>
          <a:lstStyle/>
          <a:p>
            <a:pPr eaLnBrk="1" fontAlgn="auto" hangingPunct="1">
              <a:spcAft>
                <a:spcPts val="0"/>
              </a:spcAft>
              <a:defRPr/>
            </a:pPr>
            <a:r>
              <a:rPr lang="en-US" dirty="0">
                <a:solidFill>
                  <a:srgbClr val="00B0F0"/>
                </a:solidFill>
              </a:rPr>
              <a:t>Prepare in Advance</a:t>
            </a:r>
          </a:p>
        </p:txBody>
      </p:sp>
      <p:sp>
        <p:nvSpPr>
          <p:cNvPr id="33795" name="Rectangle 3"/>
          <p:cNvSpPr>
            <a:spLocks noGrp="1" noChangeArrowheads="1"/>
          </p:cNvSpPr>
          <p:nvPr>
            <p:ph idx="1"/>
          </p:nvPr>
        </p:nvSpPr>
        <p:spPr>
          <a:xfrm>
            <a:off x="457200" y="1600200"/>
            <a:ext cx="8229600" cy="3886200"/>
          </a:xfrm>
        </p:spPr>
        <p:txBody>
          <a:bodyPr>
            <a:normAutofit/>
          </a:bodyPr>
          <a:lstStyle/>
          <a:p>
            <a:pPr eaLnBrk="1" hangingPunct="1">
              <a:buFont typeface="Wingdings" pitchFamily="2" charset="2"/>
              <a:buNone/>
            </a:pPr>
            <a:r>
              <a:rPr lang="en-US" altLang="en-US" b="1" dirty="0"/>
              <a:t>Review Testing Forms Inside Tox Box:</a:t>
            </a:r>
          </a:p>
          <a:p>
            <a:r>
              <a:rPr lang="en-US" altLang="en-US" sz="2800" dirty="0"/>
              <a:t>One Form F 6180.73 (Form 73) to be completed by railroad representative (know the name, address &amp; phone of your Medical Review Officer)</a:t>
            </a:r>
          </a:p>
          <a:p>
            <a:endParaRPr lang="en-US" altLang="en-US" sz="1200" dirty="0"/>
          </a:p>
          <a:p>
            <a:r>
              <a:rPr lang="en-US" altLang="en-US" sz="2800" dirty="0"/>
              <a:t>Three Form F 6180.74 (Form 74) forms – 1 for each employee tested to be completed by the blood &amp; urine collectors</a:t>
            </a:r>
          </a:p>
        </p:txBody>
      </p:sp>
    </p:spTree>
    <p:extLst>
      <p:ext uri="{BB962C8B-B14F-4D97-AF65-F5344CB8AC3E}">
        <p14:creationId xmlns:p14="http://schemas.microsoft.com/office/powerpoint/2010/main" val="781695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Timely Collection</a:t>
            </a:r>
          </a:p>
        </p:txBody>
      </p:sp>
      <p:sp>
        <p:nvSpPr>
          <p:cNvPr id="38915" name="Rectangle 3"/>
          <p:cNvSpPr>
            <a:spLocks noGrp="1" noChangeArrowheads="1"/>
          </p:cNvSpPr>
          <p:nvPr>
            <p:ph idx="1"/>
          </p:nvPr>
        </p:nvSpPr>
        <p:spPr>
          <a:xfrm>
            <a:off x="457200" y="1600201"/>
            <a:ext cx="8229600" cy="3886200"/>
          </a:xfrm>
        </p:spPr>
        <p:txBody>
          <a:bodyPr>
            <a:normAutofit fontScale="92500"/>
          </a:bodyPr>
          <a:lstStyle/>
          <a:p>
            <a:pPr eaLnBrk="1" hangingPunct="1"/>
            <a:r>
              <a:rPr lang="en-US" altLang="en-US" dirty="0"/>
              <a:t>FRA expects post-accident collections to be collected within</a:t>
            </a:r>
            <a:r>
              <a:rPr lang="en-US" altLang="en-US" b="1" dirty="0"/>
              <a:t> </a:t>
            </a:r>
            <a:r>
              <a:rPr lang="en-US" altLang="en-US" u="sng" dirty="0"/>
              <a:t>4 hours</a:t>
            </a:r>
            <a:r>
              <a:rPr lang="en-US" altLang="en-US" dirty="0"/>
              <a:t> but are required to be completed regardless of time or hours of service of the employees </a:t>
            </a:r>
            <a:endParaRPr lang="en-US" altLang="en-US" u="sng" dirty="0"/>
          </a:p>
          <a:p>
            <a:pPr eaLnBrk="1" hangingPunct="1"/>
            <a:r>
              <a:rPr lang="en-US" altLang="en-US" dirty="0"/>
              <a:t>If not completed within 4 hours, railroad must prepare &amp; maintain a “why not” record and must submit to FRA Drug and Alcohol Program Manager Jerry Powers at </a:t>
            </a:r>
            <a:r>
              <a:rPr lang="en-US" altLang="en-US" dirty="0">
                <a:hlinkClick r:id="rId3"/>
              </a:rPr>
              <a:t>Gerald.Powers@dot.gov</a:t>
            </a:r>
            <a:endParaRPr lang="en-US" altLang="en-US" dirty="0"/>
          </a:p>
          <a:p>
            <a:pPr eaLnBrk="1" hangingPunct="1"/>
            <a:endParaRPr lang="en-US" altLang="en-US" dirty="0"/>
          </a:p>
          <a:p>
            <a:pPr eaLnBrk="1" hangingPunct="1">
              <a:buFont typeface="Wingdings 2" pitchFamily="18" charset="2"/>
              <a:buNone/>
            </a:pPr>
            <a:endParaRPr lang="en-US" altLang="en-US" dirty="0"/>
          </a:p>
        </p:txBody>
      </p:sp>
    </p:spTree>
    <p:extLst>
      <p:ext uri="{BB962C8B-B14F-4D97-AF65-F5344CB8AC3E}">
        <p14:creationId xmlns:p14="http://schemas.microsoft.com/office/powerpoint/2010/main" val="59312854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Timely Collection</a:t>
            </a:r>
          </a:p>
        </p:txBody>
      </p:sp>
      <p:sp>
        <p:nvSpPr>
          <p:cNvPr id="38915" name="Rectangle 3"/>
          <p:cNvSpPr>
            <a:spLocks noGrp="1" noChangeArrowheads="1"/>
          </p:cNvSpPr>
          <p:nvPr>
            <p:ph idx="1"/>
          </p:nvPr>
        </p:nvSpPr>
        <p:spPr>
          <a:xfrm>
            <a:off x="457200" y="1371600"/>
            <a:ext cx="8229600" cy="4114801"/>
          </a:xfrm>
        </p:spPr>
        <p:txBody>
          <a:bodyPr>
            <a:normAutofit fontScale="92500" lnSpcReduction="10000"/>
          </a:bodyPr>
          <a:lstStyle/>
          <a:p>
            <a:r>
              <a:rPr lang="en-US" dirty="0"/>
              <a:t>Any violation for non-compliance with speed of testing requirements will be from FRA’s assessment of the railroad’s action/inaction and level of effort in getting the employee to the medical facility.  </a:t>
            </a:r>
          </a:p>
          <a:p>
            <a:r>
              <a:rPr lang="en-US" dirty="0"/>
              <a:t>If the railroad representative makes a timely decision on who to test and uses diligence in coaxing the medical facility into doing the testing, FRA may not penalize the railroad.</a:t>
            </a:r>
            <a:endParaRPr lang="en-US" altLang="en-US" dirty="0"/>
          </a:p>
        </p:txBody>
      </p:sp>
    </p:spTree>
    <p:extLst>
      <p:ext uri="{BB962C8B-B14F-4D97-AF65-F5344CB8AC3E}">
        <p14:creationId xmlns:p14="http://schemas.microsoft.com/office/powerpoint/2010/main" val="358857518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00B0F0"/>
                </a:solidFill>
              </a:rPr>
              <a:t>Medical Treatment</a:t>
            </a:r>
          </a:p>
        </p:txBody>
      </p:sp>
      <p:sp>
        <p:nvSpPr>
          <p:cNvPr id="3" name="Content Placeholder 2"/>
          <p:cNvSpPr>
            <a:spLocks noGrp="1"/>
          </p:cNvSpPr>
          <p:nvPr>
            <p:ph idx="1"/>
          </p:nvPr>
        </p:nvSpPr>
        <p:spPr>
          <a:xfrm>
            <a:off x="457200" y="1752600"/>
            <a:ext cx="7772400" cy="3429000"/>
          </a:xfrm>
        </p:spPr>
        <p:txBody>
          <a:bodyPr>
            <a:normAutofit/>
          </a:bodyPr>
          <a:lstStyle/>
          <a:p>
            <a:r>
              <a:rPr lang="en-US" sz="3500" dirty="0"/>
              <a:t>If an employee needs medical attention, treatment takes priority &amp; should not be delayed to collect the FRA required specimen.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5572200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381000"/>
            <a:ext cx="8229600" cy="914400"/>
          </a:xfrm>
        </p:spPr>
        <p:txBody>
          <a:bodyPr/>
          <a:lstStyle/>
          <a:p>
            <a:pPr eaLnBrk="1" fontAlgn="auto" hangingPunct="1">
              <a:spcAft>
                <a:spcPts val="0"/>
              </a:spcAft>
              <a:defRPr/>
            </a:pPr>
            <a:r>
              <a:rPr lang="en-US" dirty="0">
                <a:solidFill>
                  <a:srgbClr val="00B0F0"/>
                </a:solidFill>
              </a:rPr>
              <a:t>Post-Accident Collections</a:t>
            </a:r>
          </a:p>
        </p:txBody>
      </p:sp>
      <p:sp>
        <p:nvSpPr>
          <p:cNvPr id="31747" name="Rectangle 3"/>
          <p:cNvSpPr>
            <a:spLocks noGrp="1" noChangeArrowheads="1"/>
          </p:cNvSpPr>
          <p:nvPr>
            <p:ph idx="1"/>
          </p:nvPr>
        </p:nvSpPr>
        <p:spPr>
          <a:xfrm>
            <a:off x="457200" y="1295400"/>
            <a:ext cx="8229600" cy="4419600"/>
          </a:xfrm>
        </p:spPr>
        <p:txBody>
          <a:bodyPr>
            <a:normAutofit fontScale="92500"/>
          </a:bodyPr>
          <a:lstStyle/>
          <a:p>
            <a:pPr eaLnBrk="1" hangingPunct="1">
              <a:buFont typeface="Wingdings" pitchFamily="2" charset="2"/>
              <a:buNone/>
            </a:pPr>
            <a:r>
              <a:rPr lang="en-US" altLang="en-US" b="1" dirty="0"/>
              <a:t>Transport employees (surviving) &amp; have Independent Medical Facility collect:</a:t>
            </a:r>
          </a:p>
          <a:p>
            <a:pPr eaLnBrk="1" hangingPunct="1"/>
            <a:r>
              <a:rPr lang="en-US" altLang="en-US" dirty="0"/>
              <a:t>Blood (two tubes)</a:t>
            </a:r>
          </a:p>
          <a:p>
            <a:pPr eaLnBrk="1" hangingPunct="1"/>
            <a:r>
              <a:rPr lang="en-US" altLang="en-US" dirty="0"/>
              <a:t>Urine (split specimen)</a:t>
            </a:r>
          </a:p>
          <a:p>
            <a:pPr eaLnBrk="1" hangingPunct="1">
              <a:buFont typeface="Wingdings" pitchFamily="2" charset="2"/>
              <a:buNone/>
            </a:pPr>
            <a:r>
              <a:rPr lang="en-US" altLang="en-US" b="1" dirty="0"/>
              <a:t>Follow instructions in the tox box!</a:t>
            </a:r>
            <a:endParaRPr lang="en-US" altLang="en-US" dirty="0"/>
          </a:p>
          <a:p>
            <a:pPr eaLnBrk="1" hangingPunct="1">
              <a:buFont typeface="Wingdings" pitchFamily="2" charset="2"/>
              <a:buNone/>
            </a:pPr>
            <a:r>
              <a:rPr lang="en-US" altLang="en-US" dirty="0"/>
              <a:t>A Federal breath test is optional if it doesn’t delay collection of blood &amp; urine </a:t>
            </a:r>
          </a:p>
          <a:p>
            <a:pPr eaLnBrk="1" hangingPunct="1"/>
            <a:r>
              <a:rPr lang="en-US" altLang="en-US" dirty="0"/>
              <a:t>Put copy of breath alcohol testing form in tox box</a:t>
            </a:r>
          </a:p>
          <a:p>
            <a:pPr eaLnBrk="1" hangingPunct="1">
              <a:buFont typeface="Wingdings" pitchFamily="2" charset="2"/>
              <a:buNone/>
            </a:pPr>
            <a:endParaRPr lang="en-US" altLang="en-US" b="1" dirty="0"/>
          </a:p>
        </p:txBody>
      </p:sp>
    </p:spTree>
    <p:extLst>
      <p:ext uri="{BB962C8B-B14F-4D97-AF65-F5344CB8AC3E}">
        <p14:creationId xmlns:p14="http://schemas.microsoft.com/office/powerpoint/2010/main" val="33599192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3A42F3-DE47-229D-0E6A-D98F47B4BA4D}"/>
              </a:ext>
            </a:extLst>
          </p:cNvPr>
          <p:cNvPicPr>
            <a:picLocks noChangeAspect="1"/>
          </p:cNvPicPr>
          <p:nvPr/>
        </p:nvPicPr>
        <p:blipFill>
          <a:blip r:embed="rId3"/>
          <a:stretch>
            <a:fillRect/>
          </a:stretch>
        </p:blipFill>
        <p:spPr>
          <a:xfrm>
            <a:off x="2438400" y="222743"/>
            <a:ext cx="5105400" cy="6550704"/>
          </a:xfrm>
          <a:prstGeom prst="rect">
            <a:avLst/>
          </a:prstGeom>
        </p:spPr>
      </p:pic>
    </p:spTree>
    <p:extLst>
      <p:ext uri="{BB962C8B-B14F-4D97-AF65-F5344CB8AC3E}">
        <p14:creationId xmlns:p14="http://schemas.microsoft.com/office/powerpoint/2010/main" val="2431798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rgbClr val="00B0F0"/>
                </a:solidFill>
              </a:rPr>
              <a:t>Where to Collect Post-Accident Specimens</a:t>
            </a:r>
          </a:p>
        </p:txBody>
      </p:sp>
      <p:sp>
        <p:nvSpPr>
          <p:cNvPr id="27651" name="Rectangle 3"/>
          <p:cNvSpPr>
            <a:spLocks noGrp="1" noChangeArrowheads="1"/>
          </p:cNvSpPr>
          <p:nvPr>
            <p:ph idx="1"/>
          </p:nvPr>
        </p:nvSpPr>
        <p:spPr>
          <a:xfrm>
            <a:off x="457200" y="1600201"/>
            <a:ext cx="8229600" cy="3962400"/>
          </a:xfrm>
        </p:spPr>
        <p:txBody>
          <a:bodyPr/>
          <a:lstStyle/>
          <a:p>
            <a:pPr eaLnBrk="1" hangingPunct="1">
              <a:buFont typeface="Wingdings" pitchFamily="2" charset="2"/>
              <a:buNone/>
            </a:pPr>
            <a:r>
              <a:rPr lang="en-US" altLang="en-US" b="1" dirty="0"/>
              <a:t>Must be Collected at An Independent Medical Facility:</a:t>
            </a:r>
          </a:p>
          <a:p>
            <a:pPr eaLnBrk="1" hangingPunct="1">
              <a:buFont typeface="Wingdings 2" pitchFamily="18" charset="2"/>
              <a:buNone/>
            </a:pPr>
            <a:r>
              <a:rPr lang="en-US" altLang="en-US" b="1" dirty="0"/>
              <a:t>-  Hospital</a:t>
            </a:r>
            <a:r>
              <a:rPr lang="en-US" altLang="en-US" dirty="0"/>
              <a:t> - check those in your area to see if they are willing to do these collections</a:t>
            </a:r>
          </a:p>
          <a:p>
            <a:pPr eaLnBrk="1" hangingPunct="1">
              <a:buFont typeface="Wingdings 2" pitchFamily="18" charset="2"/>
              <a:buNone/>
            </a:pPr>
            <a:r>
              <a:rPr lang="en-US" altLang="en-US" b="1" dirty="0"/>
              <a:t>-  Clinic</a:t>
            </a:r>
            <a:r>
              <a:rPr lang="en-US" altLang="en-US" dirty="0"/>
              <a:t> - sometimes best option</a:t>
            </a:r>
          </a:p>
          <a:p>
            <a:pPr eaLnBrk="1" hangingPunct="1">
              <a:buFont typeface="Wingdings 2" pitchFamily="18" charset="2"/>
              <a:buNone/>
            </a:pPr>
            <a:r>
              <a:rPr lang="en-US" altLang="en-US" b="1" dirty="0"/>
              <a:t>-  Laboratory</a:t>
            </a:r>
          </a:p>
          <a:p>
            <a:pPr eaLnBrk="1" hangingPunct="1">
              <a:buFont typeface="Wingdings 2" pitchFamily="18" charset="2"/>
              <a:buNone/>
            </a:pPr>
            <a:r>
              <a:rPr lang="en-US" altLang="en-US" b="1" dirty="0"/>
              <a:t>-  Physician’s office</a:t>
            </a:r>
          </a:p>
          <a:p>
            <a:pPr eaLnBrk="1" hangingPunct="1">
              <a:buFontTx/>
              <a:buNone/>
            </a:pPr>
            <a:endParaRPr lang="en-US" altLang="en-US" dirty="0"/>
          </a:p>
        </p:txBody>
      </p:sp>
    </p:spTree>
    <p:extLst>
      <p:ext uri="{BB962C8B-B14F-4D97-AF65-F5344CB8AC3E}">
        <p14:creationId xmlns:p14="http://schemas.microsoft.com/office/powerpoint/2010/main" val="340585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a:solidFill>
                  <a:srgbClr val="00B0F0"/>
                </a:solidFill>
              </a:rPr>
              <a:t>Where to Collect Post-Accident Specimens</a:t>
            </a:r>
          </a:p>
        </p:txBody>
      </p:sp>
      <p:sp>
        <p:nvSpPr>
          <p:cNvPr id="28675" name="Content Placeholder 2"/>
          <p:cNvSpPr>
            <a:spLocks noGrp="1"/>
          </p:cNvSpPr>
          <p:nvPr>
            <p:ph sz="half" idx="1"/>
          </p:nvPr>
        </p:nvSpPr>
        <p:spPr>
          <a:xfrm>
            <a:off x="457200" y="1773239"/>
            <a:ext cx="5105400" cy="4017962"/>
          </a:xfrm>
        </p:spPr>
        <p:txBody>
          <a:bodyPr>
            <a:normAutofit fontScale="92500"/>
          </a:bodyPr>
          <a:lstStyle/>
          <a:p>
            <a:pPr eaLnBrk="1" hangingPunct="1"/>
            <a:r>
              <a:rPr lang="en-US" altLang="en-US" sz="2400" dirty="0">
                <a:latin typeface="Calibri" pitchFamily="34" charset="0"/>
              </a:rPr>
              <a:t>You cannot have your normal collector come out to the railroad office to collect post-accident specimens, but they can assist </a:t>
            </a:r>
            <a:r>
              <a:rPr lang="en-US" altLang="en-US" sz="2400" b="1" dirty="0">
                <a:latin typeface="Calibri" pitchFamily="34" charset="0"/>
              </a:rPr>
              <a:t>at the medical facility </a:t>
            </a:r>
            <a:r>
              <a:rPr lang="en-US" altLang="en-US" sz="2400" dirty="0">
                <a:latin typeface="Calibri" pitchFamily="34" charset="0"/>
              </a:rPr>
              <a:t>if there are no objections by the medical facility</a:t>
            </a:r>
          </a:p>
          <a:p>
            <a:pPr eaLnBrk="1" hangingPunct="1"/>
            <a:r>
              <a:rPr lang="en-US" altLang="en-US" sz="2400" dirty="0">
                <a:latin typeface="Calibri" pitchFamily="34" charset="0"/>
              </a:rPr>
              <a:t>Blood must be collected by a phlebotomist </a:t>
            </a:r>
            <a:r>
              <a:rPr lang="en-US" altLang="en-US" sz="2400" b="1" dirty="0">
                <a:latin typeface="Calibri" pitchFamily="34" charset="0"/>
              </a:rPr>
              <a:t>or</a:t>
            </a:r>
            <a:r>
              <a:rPr lang="en-US" altLang="en-US" sz="2400" dirty="0">
                <a:latin typeface="Calibri" pitchFamily="34" charset="0"/>
              </a:rPr>
              <a:t> person with extensive experience with the drawing of blood</a:t>
            </a:r>
          </a:p>
          <a:p>
            <a:pPr eaLnBrk="1" hangingPunct="1"/>
            <a:r>
              <a:rPr lang="en-US" altLang="en-US" sz="2400" dirty="0">
                <a:latin typeface="Calibri" pitchFamily="34" charset="0"/>
              </a:rPr>
              <a:t>Medical personnel at facility don’t have to be Part 40 certified collectors</a:t>
            </a:r>
          </a:p>
        </p:txBody>
      </p:sp>
      <p:pic>
        <p:nvPicPr>
          <p:cNvPr id="28676" name="Picture 2" descr="C:\Program Files\Microsoft Office\MEDIA\CAGCAT10\j0235319.wmf"/>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867400" y="2209800"/>
            <a:ext cx="2682875" cy="2740025"/>
          </a:xfrm>
          <a:noFill/>
        </p:spPr>
      </p:pic>
    </p:spTree>
    <p:extLst>
      <p:ext uri="{BB962C8B-B14F-4D97-AF65-F5344CB8AC3E}">
        <p14:creationId xmlns:p14="http://schemas.microsoft.com/office/powerpoint/2010/main" val="17977004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solidFill>
                  <a:srgbClr val="00B0F0"/>
                </a:solidFill>
              </a:rPr>
              <a:t>Post-Accident </a:t>
            </a:r>
            <a:r>
              <a:rPr lang="en-US" sz="4000" dirty="0" err="1">
                <a:solidFill>
                  <a:srgbClr val="00B0F0"/>
                </a:solidFill>
              </a:rPr>
              <a:t>Tox</a:t>
            </a:r>
            <a:r>
              <a:rPr lang="en-US" sz="4000" dirty="0">
                <a:solidFill>
                  <a:srgbClr val="00B0F0"/>
                </a:solidFill>
              </a:rPr>
              <a:t> Box</a:t>
            </a:r>
          </a:p>
        </p:txBody>
      </p:sp>
      <p:graphicFrame>
        <p:nvGraphicFramePr>
          <p:cNvPr id="4" name="Object 3"/>
          <p:cNvGraphicFramePr>
            <a:graphicFrameLocks noChangeAspect="1"/>
          </p:cNvGraphicFramePr>
          <p:nvPr>
            <p:extLst>
              <p:ext uri="{D42A27DB-BD31-4B8C-83A1-F6EECF244321}">
                <p14:modId xmlns:p14="http://schemas.microsoft.com/office/powerpoint/2010/main" val="1507981481"/>
              </p:ext>
            </p:extLst>
          </p:nvPr>
        </p:nvGraphicFramePr>
        <p:xfrm>
          <a:off x="1828800" y="1295400"/>
          <a:ext cx="6096000" cy="4572000"/>
        </p:xfrm>
        <a:graphic>
          <a:graphicData uri="http://schemas.openxmlformats.org/presentationml/2006/ole">
            <mc:AlternateContent xmlns:mc="http://schemas.openxmlformats.org/markup-compatibility/2006">
              <mc:Choice xmlns:v="urn:schemas-microsoft-com:vml" Requires="v">
                <p:oleObj name="Acrobat Document" r:id="rId3" imgW="6095820" imgH="6095790" progId="Acrobat.Document.DC">
                  <p:embed/>
                </p:oleObj>
              </mc:Choice>
              <mc:Fallback>
                <p:oleObj name="Acrobat Document" r:id="rId3" imgW="6095820" imgH="6095790" progId="Acrobat.Document.DC">
                  <p:embed/>
                  <p:pic>
                    <p:nvPicPr>
                      <p:cNvPr id="4" name="Object 3"/>
                      <p:cNvPicPr/>
                      <p:nvPr/>
                    </p:nvPicPr>
                    <p:blipFill>
                      <a:blip r:embed="rId4"/>
                      <a:stretch>
                        <a:fillRect/>
                      </a:stretch>
                    </p:blipFill>
                    <p:spPr>
                      <a:xfrm>
                        <a:off x="1828800" y="1295400"/>
                        <a:ext cx="6096000" cy="4572000"/>
                      </a:xfrm>
                      <a:prstGeom prst="rect">
                        <a:avLst/>
                      </a:prstGeom>
                    </p:spPr>
                  </p:pic>
                </p:oleObj>
              </mc:Fallback>
            </mc:AlternateContent>
          </a:graphicData>
        </a:graphic>
      </p:graphicFrame>
    </p:spTree>
    <p:extLst>
      <p:ext uri="{BB962C8B-B14F-4D97-AF65-F5344CB8AC3E}">
        <p14:creationId xmlns:p14="http://schemas.microsoft.com/office/powerpoint/2010/main" val="10194410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solidFill>
                  <a:srgbClr val="00B0F0"/>
                </a:solidFill>
              </a:rPr>
              <a:t>Post-Accident Tox Boxes</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1"/>
            <a:ext cx="6034617" cy="4191000"/>
          </a:xfrm>
        </p:spPr>
      </p:pic>
    </p:spTree>
    <p:extLst>
      <p:ext uri="{BB962C8B-B14F-4D97-AF65-F5344CB8AC3E}">
        <p14:creationId xmlns:p14="http://schemas.microsoft.com/office/powerpoint/2010/main" val="150559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solidFill>
                  <a:srgbClr val="00B0F0"/>
                </a:solidFill>
              </a:rPr>
              <a:t>Standard Post-Accident Tox Box</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371600"/>
            <a:ext cx="6034617" cy="4419601"/>
          </a:xfrm>
        </p:spPr>
      </p:pic>
    </p:spTree>
    <p:extLst>
      <p:ext uri="{BB962C8B-B14F-4D97-AF65-F5344CB8AC3E}">
        <p14:creationId xmlns:p14="http://schemas.microsoft.com/office/powerpoint/2010/main" val="35562451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381000"/>
            <a:ext cx="8229600" cy="1066800"/>
          </a:xfrm>
        </p:spPr>
        <p:txBody>
          <a:bodyPr>
            <a:normAutofit/>
          </a:bodyPr>
          <a:lstStyle/>
          <a:p>
            <a:pPr eaLnBrk="1" fontAlgn="auto" hangingPunct="1">
              <a:spcAft>
                <a:spcPts val="0"/>
              </a:spcAft>
              <a:defRPr/>
            </a:pPr>
            <a:r>
              <a:rPr lang="en-US" sz="4000" dirty="0">
                <a:solidFill>
                  <a:srgbClr val="00B0F0"/>
                </a:solidFill>
              </a:rPr>
              <a:t>Standard Post-Accident </a:t>
            </a:r>
            <a:r>
              <a:rPr lang="en-US" sz="4000" dirty="0" err="1">
                <a:solidFill>
                  <a:srgbClr val="00B0F0"/>
                </a:solidFill>
              </a:rPr>
              <a:t>Tox</a:t>
            </a:r>
            <a:r>
              <a:rPr lang="en-US" sz="4000" dirty="0">
                <a:solidFill>
                  <a:srgbClr val="00B0F0"/>
                </a:solidFill>
              </a:rPr>
              <a:t> Box</a:t>
            </a:r>
          </a:p>
        </p:txBody>
      </p:sp>
      <p:sp>
        <p:nvSpPr>
          <p:cNvPr id="30723" name="Rectangle 3"/>
          <p:cNvSpPr>
            <a:spLocks noGrp="1" noChangeArrowheads="1"/>
          </p:cNvSpPr>
          <p:nvPr>
            <p:ph idx="1"/>
          </p:nvPr>
        </p:nvSpPr>
        <p:spPr>
          <a:xfrm>
            <a:off x="457200" y="1600200"/>
            <a:ext cx="8001000" cy="3810000"/>
          </a:xfrm>
        </p:spPr>
        <p:txBody>
          <a:bodyPr/>
          <a:lstStyle/>
          <a:p>
            <a:pPr eaLnBrk="1" hangingPunct="1">
              <a:buFont typeface="Wingdings" pitchFamily="2" charset="2"/>
              <a:buNone/>
            </a:pPr>
            <a:r>
              <a:rPr lang="en-US" altLang="en-US" b="1" u="sng" dirty="0"/>
              <a:t>Standard</a:t>
            </a:r>
            <a:r>
              <a:rPr lang="en-US" altLang="en-US" b="1" dirty="0"/>
              <a:t> Post-Accident Tox Box:</a:t>
            </a:r>
          </a:p>
          <a:p>
            <a:pPr eaLnBrk="1" hangingPunct="1">
              <a:buFont typeface="Wingdings" pitchFamily="2" charset="2"/>
              <a:buNone/>
            </a:pPr>
            <a:endParaRPr lang="en-US" altLang="en-US" sz="1400" b="1" dirty="0"/>
          </a:p>
          <a:p>
            <a:pPr eaLnBrk="1" hangingPunct="1"/>
            <a:r>
              <a:rPr lang="en-US" altLang="en-US" dirty="0"/>
              <a:t>All railroads should have at least one standard tox box</a:t>
            </a:r>
          </a:p>
          <a:p>
            <a:pPr marL="0" indent="0" eaLnBrk="1" hangingPunct="1">
              <a:buNone/>
            </a:pPr>
            <a:endParaRPr lang="en-US" altLang="en-US" sz="1400" dirty="0"/>
          </a:p>
          <a:p>
            <a:pPr lvl="1">
              <a:buFont typeface="Wingdings" panose="05000000000000000000" pitchFamily="2" charset="2"/>
              <a:buChar char="Ø"/>
            </a:pPr>
            <a:r>
              <a:rPr lang="en-US" altLang="en-US" dirty="0"/>
              <a:t>Each standard tox box has 3 kits inside to collect from 3 employees</a:t>
            </a:r>
          </a:p>
        </p:txBody>
      </p:sp>
    </p:spTree>
    <p:extLst>
      <p:ext uri="{BB962C8B-B14F-4D97-AF65-F5344CB8AC3E}">
        <p14:creationId xmlns:p14="http://schemas.microsoft.com/office/powerpoint/2010/main" val="43007317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solidFill>
                  <a:srgbClr val="00B0F0"/>
                </a:solidFill>
              </a:rPr>
              <a:t>Standard Post-Accident Tox Box</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600201"/>
            <a:ext cx="6034617" cy="4038600"/>
          </a:xfrm>
        </p:spPr>
      </p:pic>
    </p:spTree>
    <p:extLst>
      <p:ext uri="{BB962C8B-B14F-4D97-AF65-F5344CB8AC3E}">
        <p14:creationId xmlns:p14="http://schemas.microsoft.com/office/powerpoint/2010/main" val="2527229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541"/>
            <a:ext cx="8229600" cy="1143000"/>
          </a:xfrm>
        </p:spPr>
        <p:txBody>
          <a:bodyPr>
            <a:normAutofit/>
          </a:bodyPr>
          <a:lstStyle/>
          <a:p>
            <a:pPr>
              <a:defRPr/>
            </a:pPr>
            <a:r>
              <a:rPr lang="en-US" sz="4000" dirty="0">
                <a:solidFill>
                  <a:srgbClr val="00B0F0"/>
                </a:solidFill>
              </a:rPr>
              <a:t>Standard Post-Accident Tox Box</a:t>
            </a:r>
          </a:p>
        </p:txBody>
      </p:sp>
      <p:pic>
        <p:nvPicPr>
          <p:cNvPr id="7" name="Content Placeholder 6" descr="Text&#10;&#10;Description automatically generated">
            <a:extLst>
              <a:ext uri="{FF2B5EF4-FFF2-40B4-BE49-F238E27FC236}">
                <a16:creationId xmlns:a16="http://schemas.microsoft.com/office/drawing/2014/main" id="{DFD868EB-AE6A-4C86-BE73-9E50EF292D6E}"/>
              </a:ext>
              <a:ext uri="{C183D7F6-B498-43B3-948B-1728B52AA6E4}">
                <adec:decorative xmlns:adec="http://schemas.microsoft.com/office/drawing/2017/decorative" val="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190357" y="857644"/>
            <a:ext cx="4915685" cy="5486401"/>
          </a:xfrm>
        </p:spPr>
      </p:pic>
    </p:spTree>
    <p:extLst>
      <p:ext uri="{BB962C8B-B14F-4D97-AF65-F5344CB8AC3E}">
        <p14:creationId xmlns:p14="http://schemas.microsoft.com/office/powerpoint/2010/main" val="16368723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3"/>
          </a:xfrm>
        </p:spPr>
        <p:txBody>
          <a:bodyPr>
            <a:normAutofit fontScale="90000"/>
          </a:bodyPr>
          <a:lstStyle/>
          <a:p>
            <a:pPr>
              <a:defRPr/>
            </a:pPr>
            <a:r>
              <a:rPr lang="en-US" dirty="0">
                <a:solidFill>
                  <a:srgbClr val="00B0F0"/>
                </a:solidFill>
              </a:rPr>
              <a:t>Standard Post-Accident </a:t>
            </a:r>
            <a:r>
              <a:rPr lang="en-US" dirty="0" err="1">
                <a:solidFill>
                  <a:srgbClr val="00B0F0"/>
                </a:solidFill>
              </a:rPr>
              <a:t>Tox</a:t>
            </a:r>
            <a:r>
              <a:rPr lang="en-US" dirty="0">
                <a:solidFill>
                  <a:srgbClr val="00B0F0"/>
                </a:solidFill>
              </a:rPr>
              <a:t> Box Instructions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6704" y="1371600"/>
            <a:ext cx="3510592" cy="4572000"/>
          </a:xfrm>
        </p:spPr>
      </p:pic>
    </p:spTree>
    <p:extLst>
      <p:ext uri="{BB962C8B-B14F-4D97-AF65-F5344CB8AC3E}">
        <p14:creationId xmlns:p14="http://schemas.microsoft.com/office/powerpoint/2010/main" val="4243633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Current Post-Accident Shipping Label</a:t>
            </a:r>
          </a:p>
        </p:txBody>
      </p:sp>
      <p:pic>
        <p:nvPicPr>
          <p:cNvPr id="5" name="Content Placeholder 4" descr="Text, letter&#10;&#10;Description automatically generated">
            <a:extLst>
              <a:ext uri="{FF2B5EF4-FFF2-40B4-BE49-F238E27FC236}">
                <a16:creationId xmlns:a16="http://schemas.microsoft.com/office/drawing/2014/main" id="{D1B17A4B-F15D-4D19-9019-E6442012551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63567" y="1417638"/>
            <a:ext cx="4216866" cy="4525963"/>
          </a:xfrm>
        </p:spPr>
      </p:pic>
    </p:spTree>
    <p:extLst>
      <p:ext uri="{BB962C8B-B14F-4D97-AF65-F5344CB8AC3E}">
        <p14:creationId xmlns:p14="http://schemas.microsoft.com/office/powerpoint/2010/main" val="3165303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Post-Accident Qualifying Events</a:t>
            </a:r>
          </a:p>
        </p:txBody>
      </p:sp>
      <p:sp>
        <p:nvSpPr>
          <p:cNvPr id="12291" name="Rectangle 3"/>
          <p:cNvSpPr>
            <a:spLocks noGrp="1" noChangeArrowheads="1"/>
          </p:cNvSpPr>
          <p:nvPr>
            <p:ph idx="1"/>
          </p:nvPr>
        </p:nvSpPr>
        <p:spPr>
          <a:xfrm>
            <a:off x="457200" y="1600201"/>
            <a:ext cx="8229600" cy="3886200"/>
          </a:xfrm>
        </p:spPr>
        <p:txBody>
          <a:bodyPr>
            <a:normAutofit lnSpcReduction="10000"/>
          </a:bodyPr>
          <a:lstStyle/>
          <a:p>
            <a:pPr eaLnBrk="1" hangingPunct="1">
              <a:lnSpc>
                <a:spcPct val="90000"/>
              </a:lnSpc>
            </a:pPr>
            <a:r>
              <a:rPr lang="en-US" altLang="en-US" dirty="0"/>
              <a:t>Major Train Accident</a:t>
            </a:r>
          </a:p>
          <a:p>
            <a:pPr eaLnBrk="1" hangingPunct="1">
              <a:lnSpc>
                <a:spcPct val="90000"/>
              </a:lnSpc>
            </a:pPr>
            <a:r>
              <a:rPr lang="en-US" altLang="en-US" dirty="0"/>
              <a:t>Impact Accident</a:t>
            </a:r>
          </a:p>
          <a:p>
            <a:pPr eaLnBrk="1" hangingPunct="1">
              <a:lnSpc>
                <a:spcPct val="90000"/>
              </a:lnSpc>
            </a:pPr>
            <a:r>
              <a:rPr lang="en-US" altLang="en-US" dirty="0"/>
              <a:t>Passenger Train Accident</a:t>
            </a:r>
          </a:p>
          <a:p>
            <a:pPr eaLnBrk="1" hangingPunct="1">
              <a:lnSpc>
                <a:spcPct val="90000"/>
              </a:lnSpc>
            </a:pPr>
            <a:r>
              <a:rPr lang="en-US" altLang="en-US" dirty="0"/>
              <a:t>Fatal Train </a:t>
            </a:r>
            <a:r>
              <a:rPr lang="en-US" altLang="en-US" u="sng" dirty="0"/>
              <a:t>Incident</a:t>
            </a:r>
          </a:p>
          <a:p>
            <a:pPr>
              <a:lnSpc>
                <a:spcPct val="90000"/>
              </a:lnSpc>
            </a:pPr>
            <a:r>
              <a:rPr lang="en-US" dirty="0">
                <a:solidFill>
                  <a:prstClr val="black"/>
                </a:solidFill>
              </a:rPr>
              <a:t>Human-Factor Highway-Rail Grade Crossing Accident/Incidents</a:t>
            </a:r>
            <a:endParaRPr lang="en-US" altLang="en-US" dirty="0"/>
          </a:p>
          <a:p>
            <a:pPr eaLnBrk="1" hangingPunct="1">
              <a:lnSpc>
                <a:spcPct val="90000"/>
              </a:lnSpc>
              <a:buFont typeface="Wingdings" pitchFamily="2" charset="2"/>
              <a:buNone/>
            </a:pPr>
            <a:r>
              <a:rPr lang="en-US" altLang="en-US" b="1" dirty="0"/>
              <a:t>All have to first meet the $12,600 monetary reporting threshold </a:t>
            </a:r>
            <a:r>
              <a:rPr lang="en-US" altLang="en-US" b="1" u="sng" dirty="0"/>
              <a:t>except</a:t>
            </a:r>
            <a:r>
              <a:rPr lang="en-US" altLang="en-US" b="1" dirty="0"/>
              <a:t> for which type?</a:t>
            </a:r>
          </a:p>
        </p:txBody>
      </p:sp>
    </p:spTree>
    <p:extLst>
      <p:ext uri="{BB962C8B-B14F-4D97-AF65-F5344CB8AC3E}">
        <p14:creationId xmlns:p14="http://schemas.microsoft.com/office/powerpoint/2010/main" val="73911844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41438"/>
          </a:xfrm>
        </p:spPr>
        <p:txBody>
          <a:bodyPr>
            <a:normAutofit fontScale="90000"/>
          </a:bodyPr>
          <a:lstStyle/>
          <a:p>
            <a:pPr>
              <a:defRPr/>
            </a:pPr>
            <a:r>
              <a:rPr lang="en-US" dirty="0">
                <a:solidFill>
                  <a:srgbClr val="00B0F0"/>
                </a:solidFill>
              </a:rPr>
              <a:t>Standard Post-Accident </a:t>
            </a:r>
            <a:r>
              <a:rPr lang="en-US" dirty="0" err="1">
                <a:solidFill>
                  <a:srgbClr val="00B0F0"/>
                </a:solidFill>
              </a:rPr>
              <a:t>Tox</a:t>
            </a:r>
            <a:r>
              <a:rPr lang="en-US" dirty="0">
                <a:solidFill>
                  <a:srgbClr val="00B0F0"/>
                </a:solidFill>
              </a:rPr>
              <a:t> Box</a:t>
            </a:r>
            <a:br>
              <a:rPr lang="en-US" dirty="0"/>
            </a:br>
            <a:r>
              <a:rPr lang="en-US" sz="4000" dirty="0">
                <a:solidFill>
                  <a:srgbClr val="00B0F0"/>
                </a:solidFill>
              </a:rPr>
              <a:t>Form F6180.74 (Rev. 06-17)</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6805" y="1295401"/>
            <a:ext cx="3510389" cy="4571999"/>
          </a:xfrm>
        </p:spPr>
      </p:pic>
    </p:spTree>
    <p:extLst>
      <p:ext uri="{BB962C8B-B14F-4D97-AF65-F5344CB8AC3E}">
        <p14:creationId xmlns:p14="http://schemas.microsoft.com/office/powerpoint/2010/main" val="1702519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rgbClr val="00B0F0"/>
                </a:solidFill>
              </a:rPr>
              <a:t>Standard Post-Accident Tox Box</a:t>
            </a: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54691" y="1143001"/>
            <a:ext cx="6034617" cy="4571999"/>
          </a:xfrm>
        </p:spPr>
      </p:pic>
    </p:spTree>
    <p:extLst>
      <p:ext uri="{BB962C8B-B14F-4D97-AF65-F5344CB8AC3E}">
        <p14:creationId xmlns:p14="http://schemas.microsoft.com/office/powerpoint/2010/main" val="35026667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3600" dirty="0">
                <a:solidFill>
                  <a:srgbClr val="00B0F0"/>
                </a:solidFill>
              </a:rPr>
              <a:t>Letter Included in PATT Boxes</a:t>
            </a:r>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066799"/>
            <a:ext cx="7162800" cy="289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038600"/>
            <a:ext cx="6825046" cy="1937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4021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Clarification for FRA Post-Accident Testing</a:t>
            </a:r>
          </a:p>
        </p:txBody>
      </p:sp>
      <p:sp>
        <p:nvSpPr>
          <p:cNvPr id="3" name="Content Placeholder 2"/>
          <p:cNvSpPr>
            <a:spLocks noGrp="1"/>
          </p:cNvSpPr>
          <p:nvPr>
            <p:ph idx="1"/>
          </p:nvPr>
        </p:nvSpPr>
        <p:spPr>
          <a:xfrm>
            <a:off x="457200" y="1905000"/>
            <a:ext cx="8229600" cy="3276600"/>
          </a:xfrm>
        </p:spPr>
        <p:txBody>
          <a:bodyPr>
            <a:normAutofit/>
          </a:bodyPr>
          <a:lstStyle/>
          <a:p>
            <a:pPr lvl="0"/>
            <a:r>
              <a:rPr lang="en-US" dirty="0"/>
              <a:t>Under 219.11(a), an employee is deemed to have consented to FRA testing by the act of performing regulated service for a railroad.  A conscious employee may not refuse to provide urine from his/her catheter bag.</a:t>
            </a:r>
          </a:p>
          <a:p>
            <a:pPr marL="0" indent="0">
              <a:buNone/>
            </a:pPr>
            <a:endParaRPr lang="en-US" dirty="0"/>
          </a:p>
        </p:txBody>
      </p:sp>
    </p:spTree>
    <p:extLst>
      <p:ext uri="{BB962C8B-B14F-4D97-AF65-F5344CB8AC3E}">
        <p14:creationId xmlns:p14="http://schemas.microsoft.com/office/powerpoint/2010/main" val="3852011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Clarification for FRA Post-Accident Testing</a:t>
            </a:r>
          </a:p>
        </p:txBody>
      </p:sp>
      <p:sp>
        <p:nvSpPr>
          <p:cNvPr id="3" name="Content Placeholder 2"/>
          <p:cNvSpPr>
            <a:spLocks noGrp="1"/>
          </p:cNvSpPr>
          <p:nvPr>
            <p:ph idx="1"/>
          </p:nvPr>
        </p:nvSpPr>
        <p:spPr>
          <a:xfrm>
            <a:off x="457200" y="2286000"/>
            <a:ext cx="8229600" cy="2895600"/>
          </a:xfrm>
        </p:spPr>
        <p:txBody>
          <a:bodyPr>
            <a:normAutofit/>
          </a:bodyPr>
          <a:lstStyle/>
          <a:p>
            <a:r>
              <a:rPr lang="en-US" dirty="0"/>
              <a:t>An employee, whether conscious or unconscious, may </a:t>
            </a:r>
            <a:r>
              <a:rPr lang="en-US" u="sng" dirty="0"/>
              <a:t>not</a:t>
            </a:r>
            <a:r>
              <a:rPr lang="en-US" dirty="0"/>
              <a:t> be catheterized </a:t>
            </a:r>
            <a:r>
              <a:rPr lang="en-US" u="sng" dirty="0"/>
              <a:t>solely</a:t>
            </a:r>
            <a:r>
              <a:rPr lang="en-US" dirty="0"/>
              <a:t> for the purpose of providing an FRA specimen.</a:t>
            </a:r>
          </a:p>
        </p:txBody>
      </p:sp>
    </p:spTree>
    <p:extLst>
      <p:ext uri="{BB962C8B-B14F-4D97-AF65-F5344CB8AC3E}">
        <p14:creationId xmlns:p14="http://schemas.microsoft.com/office/powerpoint/2010/main" val="40089797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Clarification for FRA Post-Accident Testing</a:t>
            </a:r>
          </a:p>
        </p:txBody>
      </p:sp>
      <p:sp>
        <p:nvSpPr>
          <p:cNvPr id="3" name="Content Placeholder 2"/>
          <p:cNvSpPr>
            <a:spLocks noGrp="1"/>
          </p:cNvSpPr>
          <p:nvPr>
            <p:ph idx="1"/>
          </p:nvPr>
        </p:nvSpPr>
        <p:spPr>
          <a:xfrm>
            <a:off x="457200" y="1600200"/>
            <a:ext cx="8229600" cy="4191000"/>
          </a:xfrm>
        </p:spPr>
        <p:txBody>
          <a:bodyPr>
            <a:normAutofit/>
          </a:bodyPr>
          <a:lstStyle/>
          <a:p>
            <a:pPr lvl="0"/>
            <a:r>
              <a:rPr lang="en-US" dirty="0"/>
              <a:t>Urine </a:t>
            </a:r>
            <a:r>
              <a:rPr lang="en-US" u="sng" dirty="0"/>
              <a:t>may</a:t>
            </a:r>
            <a:r>
              <a:rPr lang="en-US" dirty="0"/>
              <a:t> be collected from an employee who has been catheterized for medical purposes, </a:t>
            </a:r>
            <a:r>
              <a:rPr lang="en-US" u="sng" dirty="0"/>
              <a:t>whether conscious or unconscious</a:t>
            </a:r>
            <a:r>
              <a:rPr lang="en-US" dirty="0"/>
              <a:t>, for FRA Post-Accident Part 219 Subpart C testing </a:t>
            </a:r>
            <a:r>
              <a:rPr lang="en-US" u="sng" dirty="0"/>
              <a:t>only</a:t>
            </a:r>
            <a:r>
              <a:rPr lang="en-US" dirty="0"/>
              <a:t>.  </a:t>
            </a:r>
          </a:p>
        </p:txBody>
      </p:sp>
    </p:spTree>
    <p:extLst>
      <p:ext uri="{BB962C8B-B14F-4D97-AF65-F5344CB8AC3E}">
        <p14:creationId xmlns:p14="http://schemas.microsoft.com/office/powerpoint/2010/main" val="3912585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Clarification for FRA Post-Accident Testing</a:t>
            </a:r>
          </a:p>
        </p:txBody>
      </p:sp>
      <p:sp>
        <p:nvSpPr>
          <p:cNvPr id="3" name="Content Placeholder 2"/>
          <p:cNvSpPr>
            <a:spLocks noGrp="1"/>
          </p:cNvSpPr>
          <p:nvPr>
            <p:ph idx="1"/>
          </p:nvPr>
        </p:nvSpPr>
        <p:spPr>
          <a:xfrm>
            <a:off x="457200" y="1600200"/>
            <a:ext cx="8229600" cy="3886200"/>
          </a:xfrm>
        </p:spPr>
        <p:txBody>
          <a:bodyPr>
            <a:normAutofit/>
          </a:bodyPr>
          <a:lstStyle/>
          <a:p>
            <a:pPr lvl="0"/>
            <a:r>
              <a:rPr lang="en-US" dirty="0"/>
              <a:t>Blood may also be taken from an injured employee, </a:t>
            </a:r>
            <a:r>
              <a:rPr lang="en-US" u="sng" dirty="0"/>
              <a:t>whether conscious or unconscious</a:t>
            </a:r>
            <a:r>
              <a:rPr lang="en-US" dirty="0"/>
              <a:t>, subject to a physician’s determination that drawing the required amount of blood for  FRA Post-Accident Part 219 Subpart C testing is consistent with the employee’s health (</a:t>
            </a:r>
            <a:r>
              <a:rPr lang="en-US" sz="2800" dirty="0"/>
              <a:t>see 219.203(h)</a:t>
            </a:r>
            <a:r>
              <a:rPr lang="en-US" dirty="0"/>
              <a:t>).</a:t>
            </a:r>
          </a:p>
          <a:p>
            <a:endParaRPr lang="en-US" dirty="0"/>
          </a:p>
        </p:txBody>
      </p:sp>
    </p:spTree>
    <p:extLst>
      <p:ext uri="{BB962C8B-B14F-4D97-AF65-F5344CB8AC3E}">
        <p14:creationId xmlns:p14="http://schemas.microsoft.com/office/powerpoint/2010/main" val="29600198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solidFill>
                  <a:srgbClr val="00B0F0"/>
                </a:solidFill>
              </a:rPr>
              <a:t>Standard Post-Accident Tox Box</a:t>
            </a:r>
          </a:p>
        </p:txBody>
      </p:sp>
      <p:graphicFrame>
        <p:nvGraphicFramePr>
          <p:cNvPr id="4" name="Object 3"/>
          <p:cNvGraphicFramePr>
            <a:graphicFrameLocks noChangeAspect="1"/>
          </p:cNvGraphicFramePr>
          <p:nvPr>
            <p:extLst>
              <p:ext uri="{D42A27DB-BD31-4B8C-83A1-F6EECF244321}">
                <p14:modId xmlns:p14="http://schemas.microsoft.com/office/powerpoint/2010/main" val="1337157234"/>
              </p:ext>
            </p:extLst>
          </p:nvPr>
        </p:nvGraphicFramePr>
        <p:xfrm>
          <a:off x="838200" y="1295400"/>
          <a:ext cx="7162800" cy="4495800"/>
        </p:xfrm>
        <a:graphic>
          <a:graphicData uri="http://schemas.openxmlformats.org/presentationml/2006/ole">
            <mc:AlternateContent xmlns:mc="http://schemas.openxmlformats.org/markup-compatibility/2006">
              <mc:Choice xmlns:v="urn:schemas-microsoft-com:vml" Requires="v">
                <p:oleObj name="Acrobat Document" r:id="rId3" imgW="3047910" imgH="3047760" progId="Acrobat.Document.DC">
                  <p:embed/>
                </p:oleObj>
              </mc:Choice>
              <mc:Fallback>
                <p:oleObj name="Acrobat Document" r:id="rId3" imgW="3047910" imgH="3047760" progId="Acrobat.Document.DC">
                  <p:embed/>
                  <p:pic>
                    <p:nvPicPr>
                      <p:cNvPr id="4" name="Object 3"/>
                      <p:cNvPicPr/>
                      <p:nvPr/>
                    </p:nvPicPr>
                    <p:blipFill>
                      <a:blip r:embed="rId4"/>
                      <a:stretch>
                        <a:fillRect/>
                      </a:stretch>
                    </p:blipFill>
                    <p:spPr>
                      <a:xfrm>
                        <a:off x="838200" y="1295400"/>
                        <a:ext cx="7162800" cy="4495800"/>
                      </a:xfrm>
                      <a:prstGeom prst="rect">
                        <a:avLst/>
                      </a:prstGeom>
                    </p:spPr>
                  </p:pic>
                </p:oleObj>
              </mc:Fallback>
            </mc:AlternateContent>
          </a:graphicData>
        </a:graphic>
      </p:graphicFrame>
    </p:spTree>
    <p:extLst>
      <p:ext uri="{BB962C8B-B14F-4D97-AF65-F5344CB8AC3E}">
        <p14:creationId xmlns:p14="http://schemas.microsoft.com/office/powerpoint/2010/main" val="34500797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85" y="0"/>
            <a:ext cx="7999615" cy="1143000"/>
          </a:xfrm>
        </p:spPr>
        <p:txBody>
          <a:bodyPr>
            <a:normAutofit/>
          </a:bodyPr>
          <a:lstStyle/>
          <a:p>
            <a:r>
              <a:rPr lang="en-US" sz="3200" dirty="0">
                <a:solidFill>
                  <a:srgbClr val="00B0F0"/>
                </a:solidFill>
              </a:rPr>
              <a:t>Completing and Preparing the Collection for Shipment</a:t>
            </a:r>
          </a:p>
        </p:txBody>
      </p:sp>
      <p:sp>
        <p:nvSpPr>
          <p:cNvPr id="4" name="Rectangle 3"/>
          <p:cNvSpPr/>
          <p:nvPr/>
        </p:nvSpPr>
        <p:spPr>
          <a:xfrm>
            <a:off x="838200" y="1219200"/>
            <a:ext cx="7543800" cy="4825901"/>
          </a:xfrm>
          <a:prstGeom prst="rect">
            <a:avLst/>
          </a:prstGeom>
        </p:spPr>
        <p:txBody>
          <a:bodyPr wrap="square">
            <a:spAutoFit/>
          </a:bodyPr>
          <a:lstStyle/>
          <a:p>
            <a:r>
              <a:rPr lang="en-US" sz="2000" dirty="0"/>
              <a:t>The person preparing the specimens for shipment can be either the blood or urine collector, or another member of the medical staff (it cannot be a railroad representative).  This person is responsible for carefully packaging the specimens for shipment, sealing the individual collection kits  and the FRA Post Accident Shipping Box, and transferring Shipping Box to the onsite railroad representative or directly to the overnight courier.  </a:t>
            </a:r>
          </a:p>
          <a:p>
            <a:endParaRPr lang="en-US" sz="1000" dirty="0"/>
          </a:p>
          <a:p>
            <a:r>
              <a:rPr lang="en-US" sz="2000" dirty="0"/>
              <a:t>Once all the collections are complete, skip to STEP 5 where medical facility personnel will initiate chain-of-custody by showing receipt of the urine and blood specimens. Perform this step only when you have custody of both the blood and urine specimens or when all collections of the individual’s available fluids has been completed.</a:t>
            </a:r>
          </a:p>
          <a:p>
            <a:endParaRPr lang="en-US" sz="1000" dirty="0"/>
          </a:p>
          <a:p>
            <a:r>
              <a:rPr lang="en-US" sz="2000" dirty="0"/>
              <a:t>Step 5 should be completed by collector or medical facility personnel.</a:t>
            </a:r>
          </a:p>
          <a:p>
            <a:endParaRPr lang="en-US" dirty="0"/>
          </a:p>
        </p:txBody>
      </p:sp>
    </p:spTree>
    <p:extLst>
      <p:ext uri="{BB962C8B-B14F-4D97-AF65-F5344CB8AC3E}">
        <p14:creationId xmlns:p14="http://schemas.microsoft.com/office/powerpoint/2010/main" val="1872144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785" y="152400"/>
            <a:ext cx="7313815" cy="1143000"/>
          </a:xfrm>
        </p:spPr>
        <p:txBody>
          <a:bodyPr>
            <a:normAutofit/>
          </a:bodyPr>
          <a:lstStyle/>
          <a:p>
            <a:r>
              <a:rPr lang="en-US" sz="4000" dirty="0">
                <a:solidFill>
                  <a:srgbClr val="00B0F0"/>
                </a:solidFill>
              </a:rPr>
              <a:t>Post Accident Form 74 – Step 5</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25"/>
          <a:stretch/>
        </p:blipFill>
        <p:spPr>
          <a:xfrm>
            <a:off x="838200" y="1752600"/>
            <a:ext cx="7010400" cy="3352800"/>
          </a:xfrm>
          <a:prstGeom prst="rect">
            <a:avLst/>
          </a:prstGeom>
        </p:spPr>
      </p:pic>
    </p:spTree>
    <p:extLst>
      <p:ext uri="{BB962C8B-B14F-4D97-AF65-F5344CB8AC3E}">
        <p14:creationId xmlns:p14="http://schemas.microsoft.com/office/powerpoint/2010/main" val="381473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Post-Accident Testing Exceptions</a:t>
            </a:r>
          </a:p>
        </p:txBody>
      </p:sp>
      <p:sp>
        <p:nvSpPr>
          <p:cNvPr id="13315" name="Rectangle 3"/>
          <p:cNvSpPr>
            <a:spLocks noGrp="1" noChangeArrowheads="1"/>
          </p:cNvSpPr>
          <p:nvPr>
            <p:ph idx="1"/>
          </p:nvPr>
        </p:nvSpPr>
        <p:spPr>
          <a:xfrm>
            <a:off x="457200" y="1600201"/>
            <a:ext cx="8229600" cy="3886200"/>
          </a:xfrm>
        </p:spPr>
        <p:txBody>
          <a:bodyPr>
            <a:normAutofit fontScale="92500" lnSpcReduction="10000"/>
          </a:bodyPr>
          <a:lstStyle/>
          <a:p>
            <a:pPr eaLnBrk="1" hangingPunct="1">
              <a:buFont typeface="Wingdings" pitchFamily="2" charset="2"/>
              <a:buNone/>
            </a:pPr>
            <a:r>
              <a:rPr lang="en-US" altLang="en-US" b="1" dirty="0"/>
              <a:t>Exceptions from testing:</a:t>
            </a:r>
          </a:p>
          <a:p>
            <a:r>
              <a:rPr lang="en-US" altLang="en-US" dirty="0"/>
              <a:t>Highway/rail grade crossing accident </a:t>
            </a:r>
            <a:r>
              <a:rPr lang="en-US" u="sng" dirty="0"/>
              <a:t>unless it meets the Human Factor criteria set forth above in 219.201(a)(5)(i-v)</a:t>
            </a:r>
            <a:r>
              <a:rPr lang="en-US" dirty="0"/>
              <a:t>. </a:t>
            </a:r>
            <a:endParaRPr lang="en-US" altLang="en-US" dirty="0"/>
          </a:p>
          <a:p>
            <a:pPr eaLnBrk="1" hangingPunct="1"/>
            <a:r>
              <a:rPr lang="en-US" altLang="en-US" dirty="0"/>
              <a:t>Wholly natural-caused accident or incident (flood, tornado, etc.) </a:t>
            </a:r>
          </a:p>
          <a:p>
            <a:pPr eaLnBrk="1" hangingPunct="1"/>
            <a:r>
              <a:rPr lang="en-US" altLang="en-US" dirty="0"/>
              <a:t>Wholly caused by vandalism or trespasser(s)</a:t>
            </a:r>
          </a:p>
          <a:p>
            <a:pPr eaLnBrk="1" hangingPunct="1">
              <a:buFont typeface="Wingdings" pitchFamily="2" charset="2"/>
              <a:buNone/>
            </a:pPr>
            <a:r>
              <a:rPr lang="en-US" altLang="en-US" b="1" dirty="0"/>
              <a:t>Is a sun kink of wholly natural cause?</a:t>
            </a:r>
          </a:p>
        </p:txBody>
      </p:sp>
    </p:spTree>
    <p:extLst>
      <p:ext uri="{BB962C8B-B14F-4D97-AF65-F5344CB8AC3E}">
        <p14:creationId xmlns:p14="http://schemas.microsoft.com/office/powerpoint/2010/main" val="411572528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a:xfrm>
            <a:off x="457200" y="381000"/>
            <a:ext cx="8229600" cy="914400"/>
          </a:xfrm>
        </p:spPr>
        <p:txBody>
          <a:bodyPr>
            <a:normAutofit/>
          </a:bodyPr>
          <a:lstStyle/>
          <a:p>
            <a:pPr eaLnBrk="1" fontAlgn="auto" hangingPunct="1">
              <a:spcAft>
                <a:spcPts val="0"/>
              </a:spcAft>
              <a:defRPr/>
            </a:pPr>
            <a:r>
              <a:rPr lang="en-US" sz="4000" dirty="0">
                <a:solidFill>
                  <a:srgbClr val="00B0F0"/>
                </a:solidFill>
              </a:rPr>
              <a:t>Sealing the Tox Box</a:t>
            </a:r>
          </a:p>
        </p:txBody>
      </p:sp>
      <p:sp>
        <p:nvSpPr>
          <p:cNvPr id="39939" name="Rectangle 3"/>
          <p:cNvSpPr>
            <a:spLocks noGrp="1" noChangeArrowheads="1"/>
          </p:cNvSpPr>
          <p:nvPr>
            <p:ph idx="1"/>
          </p:nvPr>
        </p:nvSpPr>
        <p:spPr>
          <a:xfrm>
            <a:off x="457200" y="1371600"/>
            <a:ext cx="8229600" cy="4343400"/>
          </a:xfrm>
        </p:spPr>
        <p:txBody>
          <a:bodyPr>
            <a:normAutofit fontScale="85000" lnSpcReduction="20000"/>
          </a:bodyPr>
          <a:lstStyle/>
          <a:p>
            <a:pPr eaLnBrk="1" hangingPunct="1"/>
            <a:r>
              <a:rPr lang="en-US" altLang="en-US" sz="2800" dirty="0"/>
              <a:t>Once specimens are collected and sealed, the railroad representative may advise medical facility personnel in making sure the correct forms are included in the tox box (FRA &amp; Lab copies)</a:t>
            </a:r>
          </a:p>
          <a:p>
            <a:pPr eaLnBrk="1" hangingPunct="1"/>
            <a:r>
              <a:rPr lang="en-US" altLang="en-US" sz="2800" dirty="0"/>
              <a:t>Send the MRO copy to your railroad’s MRO</a:t>
            </a:r>
          </a:p>
          <a:p>
            <a:pPr eaLnBrk="1" hangingPunct="1"/>
            <a:r>
              <a:rPr lang="en-US" altLang="en-US" sz="2800" dirty="0"/>
              <a:t>Keep the employer copy </a:t>
            </a:r>
          </a:p>
          <a:p>
            <a:pPr eaLnBrk="1" hangingPunct="1"/>
            <a:r>
              <a:rPr lang="en-US" altLang="en-US" sz="2800" dirty="0"/>
              <a:t>Give each employee their copy</a:t>
            </a:r>
          </a:p>
          <a:p>
            <a:pPr marL="0" indent="0" eaLnBrk="1" hangingPunct="1">
              <a:buNone/>
            </a:pPr>
            <a:endParaRPr lang="en-US" altLang="en-US" sz="1600" dirty="0"/>
          </a:p>
          <a:p>
            <a:pPr eaLnBrk="1" hangingPunct="1">
              <a:buFont typeface="Wingdings" pitchFamily="2" charset="2"/>
              <a:buNone/>
            </a:pPr>
            <a:r>
              <a:rPr lang="en-US" altLang="en-US" sz="2800" dirty="0"/>
              <a:t>IF THE HOSPITAL HAS ALREADY SEALED THE TOX BOX, DON’T BREAK THE SEAL </a:t>
            </a:r>
          </a:p>
          <a:p>
            <a:pPr eaLnBrk="1" hangingPunct="1"/>
            <a:r>
              <a:rPr lang="en-US" altLang="en-US" sz="2800" dirty="0"/>
              <a:t>Email the FRA copy to Sandra Volante at sandra.volante@dot.gov and Kevin Breen at kevin.breen@dot.gov </a:t>
            </a:r>
            <a:endParaRPr lang="en-US" altLang="en-US" sz="2800" dirty="0">
              <a:highlight>
                <a:srgbClr val="FFFF00"/>
              </a:highlight>
            </a:endParaRPr>
          </a:p>
        </p:txBody>
      </p:sp>
    </p:spTree>
    <p:extLst>
      <p:ext uri="{BB962C8B-B14F-4D97-AF65-F5344CB8AC3E}">
        <p14:creationId xmlns:p14="http://schemas.microsoft.com/office/powerpoint/2010/main" val="1505786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457200" y="381000"/>
            <a:ext cx="8229600" cy="1143000"/>
          </a:xfrm>
        </p:spPr>
        <p:txBody>
          <a:bodyPr>
            <a:normAutofit/>
          </a:bodyPr>
          <a:lstStyle/>
          <a:p>
            <a:pPr eaLnBrk="1" fontAlgn="auto" hangingPunct="1">
              <a:spcAft>
                <a:spcPts val="0"/>
              </a:spcAft>
              <a:defRPr/>
            </a:pPr>
            <a:r>
              <a:rPr lang="en-US" sz="4000" dirty="0">
                <a:solidFill>
                  <a:srgbClr val="00B0F0"/>
                </a:solidFill>
              </a:rPr>
              <a:t>Transporting to Lab</a:t>
            </a:r>
          </a:p>
        </p:txBody>
      </p:sp>
      <p:sp>
        <p:nvSpPr>
          <p:cNvPr id="41987" name="Rectangle 3"/>
          <p:cNvSpPr>
            <a:spLocks noGrp="1" noChangeArrowheads="1"/>
          </p:cNvSpPr>
          <p:nvPr>
            <p:ph idx="1"/>
          </p:nvPr>
        </p:nvSpPr>
        <p:spPr>
          <a:xfrm>
            <a:off x="457200" y="1524000"/>
            <a:ext cx="8229600" cy="4191000"/>
          </a:xfrm>
        </p:spPr>
        <p:txBody>
          <a:bodyPr>
            <a:normAutofit fontScale="92500" lnSpcReduction="10000"/>
          </a:bodyPr>
          <a:lstStyle/>
          <a:p>
            <a:pPr eaLnBrk="1" hangingPunct="1"/>
            <a:r>
              <a:rPr lang="en-US" altLang="en-US" dirty="0"/>
              <a:t>After sealing the tox box with the red security seal, apply Chesapeake Toxicology Resources shipping label, place tox box in overnight courier shipping envelope, attach courier address labels, and ask medical facility to ensure it goes out ASAP</a:t>
            </a:r>
          </a:p>
          <a:p>
            <a:pPr eaLnBrk="1" hangingPunct="1"/>
            <a:r>
              <a:rPr lang="en-US" altLang="en-US" dirty="0"/>
              <a:t>If week-end service is not available, ask the medical facility to refrigerate, but railroad must check to make sure it got picked up</a:t>
            </a:r>
          </a:p>
        </p:txBody>
      </p:sp>
    </p:spTree>
    <p:extLst>
      <p:ext uri="{BB962C8B-B14F-4D97-AF65-F5344CB8AC3E}">
        <p14:creationId xmlns:p14="http://schemas.microsoft.com/office/powerpoint/2010/main" val="27980402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normAutofit/>
          </a:bodyPr>
          <a:lstStyle/>
          <a:p>
            <a:pPr eaLnBrk="1" fontAlgn="auto" hangingPunct="1">
              <a:spcAft>
                <a:spcPts val="0"/>
              </a:spcAft>
              <a:defRPr/>
            </a:pPr>
            <a:r>
              <a:rPr lang="en-US" sz="4000" dirty="0">
                <a:solidFill>
                  <a:srgbClr val="00B0F0"/>
                </a:solidFill>
              </a:rPr>
              <a:t>Transporting to Lab</a:t>
            </a:r>
          </a:p>
        </p:txBody>
      </p:sp>
      <p:sp>
        <p:nvSpPr>
          <p:cNvPr id="43011" name="Rectangle 3"/>
          <p:cNvSpPr>
            <a:spLocks noGrp="1" noChangeArrowheads="1"/>
          </p:cNvSpPr>
          <p:nvPr>
            <p:ph idx="1"/>
          </p:nvPr>
        </p:nvSpPr>
        <p:spPr>
          <a:xfrm>
            <a:off x="457200" y="1600201"/>
            <a:ext cx="8229600" cy="3886200"/>
          </a:xfrm>
        </p:spPr>
        <p:txBody>
          <a:bodyPr>
            <a:normAutofit lnSpcReduction="10000"/>
          </a:bodyPr>
          <a:lstStyle/>
          <a:p>
            <a:pPr eaLnBrk="1" hangingPunct="1"/>
            <a:r>
              <a:rPr lang="en-US" altLang="en-US" dirty="0"/>
              <a:t>If the medical facility is not willing to ship, then the railroad representative must take possession of the </a:t>
            </a:r>
            <a:r>
              <a:rPr lang="en-US" altLang="en-US" dirty="0" err="1"/>
              <a:t>tox</a:t>
            </a:r>
            <a:r>
              <a:rPr lang="en-US" altLang="en-US" dirty="0"/>
              <a:t> box (and refrigerate as necessary) and send via overnight courier ASAP</a:t>
            </a:r>
          </a:p>
          <a:p>
            <a:pPr eaLnBrk="1" hangingPunct="1"/>
            <a:r>
              <a:rPr lang="en-US" altLang="en-US" dirty="0"/>
              <a:t>Supervisor should keep his/her own record of the chain of custody if they took possession of the tox box</a:t>
            </a:r>
          </a:p>
          <a:p>
            <a:pPr eaLnBrk="1" hangingPunct="1"/>
            <a:endParaRPr lang="en-US" altLang="en-US" dirty="0"/>
          </a:p>
        </p:txBody>
      </p:sp>
    </p:spTree>
    <p:extLst>
      <p:ext uri="{BB962C8B-B14F-4D97-AF65-F5344CB8AC3E}">
        <p14:creationId xmlns:p14="http://schemas.microsoft.com/office/powerpoint/2010/main" val="11185802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fontAlgn="auto" hangingPunct="1">
              <a:spcAft>
                <a:spcPts val="0"/>
              </a:spcAft>
              <a:defRPr/>
            </a:pPr>
            <a:r>
              <a:rPr lang="en-US" sz="4000" dirty="0">
                <a:solidFill>
                  <a:srgbClr val="00B0F0"/>
                </a:solidFill>
              </a:rPr>
              <a:t>Chesapeake Toxicology Resources</a:t>
            </a:r>
          </a:p>
        </p:txBody>
      </p:sp>
      <p:sp>
        <p:nvSpPr>
          <p:cNvPr id="40963" name="Rectangle 3"/>
          <p:cNvSpPr>
            <a:spLocks noGrp="1" noChangeArrowheads="1"/>
          </p:cNvSpPr>
          <p:nvPr>
            <p:ph idx="1"/>
          </p:nvPr>
        </p:nvSpPr>
        <p:spPr>
          <a:xfrm>
            <a:off x="457200" y="1600201"/>
            <a:ext cx="8229600" cy="3886200"/>
          </a:xfrm>
        </p:spPr>
        <p:txBody>
          <a:bodyPr>
            <a:normAutofit/>
          </a:bodyPr>
          <a:lstStyle/>
          <a:p>
            <a:pPr eaLnBrk="1" hangingPunct="1">
              <a:lnSpc>
                <a:spcPct val="90000"/>
              </a:lnSpc>
              <a:buFont typeface="Wingdings" pitchFamily="2" charset="2"/>
              <a:buNone/>
            </a:pPr>
            <a:r>
              <a:rPr lang="en-US" altLang="en-US" sz="2800" b="1" u="sng" dirty="0"/>
              <a:t>FRA’s Present Contracted Post-Accident Testing Lab:</a:t>
            </a:r>
          </a:p>
          <a:p>
            <a:pPr algn="ctr" eaLnBrk="1" hangingPunct="1">
              <a:lnSpc>
                <a:spcPct val="90000"/>
              </a:lnSpc>
              <a:buFont typeface="Wingdings" pitchFamily="2" charset="2"/>
              <a:buNone/>
            </a:pPr>
            <a:r>
              <a:rPr lang="en-US" altLang="en-US" sz="2800" b="1" u="sng" dirty="0">
                <a:solidFill>
                  <a:srgbClr val="FF0000"/>
                </a:solidFill>
              </a:rPr>
              <a:t>EFFECTIVE – April 30, 2022</a:t>
            </a:r>
          </a:p>
          <a:p>
            <a:pPr eaLnBrk="1" hangingPunct="1">
              <a:lnSpc>
                <a:spcPct val="90000"/>
              </a:lnSpc>
              <a:buFont typeface="Wingdings" pitchFamily="2" charset="2"/>
              <a:buNone/>
            </a:pPr>
            <a:r>
              <a:rPr lang="en-US" altLang="en-US" sz="2800" dirty="0"/>
              <a:t>Chesapeake Toxicology Resources</a:t>
            </a:r>
          </a:p>
          <a:p>
            <a:pPr eaLnBrk="1" hangingPunct="1">
              <a:lnSpc>
                <a:spcPct val="90000"/>
              </a:lnSpc>
              <a:buFont typeface="Wingdings" pitchFamily="2" charset="2"/>
              <a:buNone/>
            </a:pPr>
            <a:r>
              <a:rPr lang="en-US" altLang="en-US" sz="2800" dirty="0"/>
              <a:t>8415 Progress Dr. </a:t>
            </a:r>
          </a:p>
          <a:p>
            <a:pPr eaLnBrk="1" hangingPunct="1">
              <a:lnSpc>
                <a:spcPct val="90000"/>
              </a:lnSpc>
              <a:buFont typeface="Wingdings" pitchFamily="2" charset="2"/>
              <a:buNone/>
            </a:pPr>
            <a:r>
              <a:rPr lang="en-US" altLang="en-US" sz="2800" dirty="0"/>
              <a:t>Ste V</a:t>
            </a:r>
          </a:p>
          <a:p>
            <a:pPr eaLnBrk="1" hangingPunct="1">
              <a:lnSpc>
                <a:spcPct val="90000"/>
              </a:lnSpc>
              <a:buFont typeface="Wingdings" pitchFamily="2" charset="2"/>
              <a:buNone/>
            </a:pPr>
            <a:r>
              <a:rPr lang="en-US" altLang="en-US" sz="2800" dirty="0"/>
              <a:t>Frederick, MD 21701</a:t>
            </a:r>
          </a:p>
          <a:p>
            <a:pPr eaLnBrk="1" hangingPunct="1">
              <a:lnSpc>
                <a:spcPct val="90000"/>
              </a:lnSpc>
              <a:buFont typeface="Wingdings" pitchFamily="2" charset="2"/>
              <a:buNone/>
            </a:pPr>
            <a:r>
              <a:rPr lang="en-US" altLang="en-US" sz="2800" dirty="0"/>
              <a:t>Phone: 240-397-7060 (M-F 8am-5pm Eastern Time)</a:t>
            </a:r>
          </a:p>
          <a:p>
            <a:pPr eaLnBrk="1" hangingPunct="1">
              <a:lnSpc>
                <a:spcPct val="90000"/>
              </a:lnSpc>
              <a:buFont typeface="Wingdings" pitchFamily="2" charset="2"/>
              <a:buNone/>
            </a:pPr>
            <a:r>
              <a:rPr lang="en-US" altLang="en-US" sz="2800" dirty="0"/>
              <a:t>Other: 800-879-3067 (All other times)</a:t>
            </a:r>
          </a:p>
          <a:p>
            <a:pPr eaLnBrk="1" hangingPunct="1">
              <a:lnSpc>
                <a:spcPct val="90000"/>
              </a:lnSpc>
              <a:buFont typeface="Wingdings" pitchFamily="2" charset="2"/>
              <a:buNone/>
            </a:pPr>
            <a:endParaRPr lang="en-US" altLang="en-US" sz="2800" dirty="0"/>
          </a:p>
        </p:txBody>
      </p:sp>
    </p:spTree>
    <p:extLst>
      <p:ext uri="{BB962C8B-B14F-4D97-AF65-F5344CB8AC3E}">
        <p14:creationId xmlns:p14="http://schemas.microsoft.com/office/powerpoint/2010/main" val="162301212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Post-Mortem Post-Accident Tox Box</a:t>
            </a:r>
          </a:p>
        </p:txBody>
      </p:sp>
      <p:pic>
        <p:nvPicPr>
          <p:cNvPr id="7" name="Content Placeholder 6">
            <a:extLst>
              <a:ext uri="{FF2B5EF4-FFF2-40B4-BE49-F238E27FC236}">
                <a16:creationId xmlns:a16="http://schemas.microsoft.com/office/drawing/2014/main" id="{C87B2193-2A14-9F9B-625B-B374BEA5F0F0}"/>
              </a:ext>
            </a:extLst>
          </p:cNvPr>
          <p:cNvPicPr>
            <a:picLocks noGrp="1" noChangeAspect="1"/>
          </p:cNvPicPr>
          <p:nvPr>
            <p:ph idx="1"/>
          </p:nvPr>
        </p:nvPicPr>
        <p:blipFill>
          <a:blip r:embed="rId3"/>
          <a:stretch>
            <a:fillRect/>
          </a:stretch>
        </p:blipFill>
        <p:spPr>
          <a:xfrm>
            <a:off x="2719628" y="1417638"/>
            <a:ext cx="3833572" cy="4525963"/>
          </a:xfrm>
        </p:spPr>
      </p:pic>
    </p:spTree>
    <p:extLst>
      <p:ext uri="{BB962C8B-B14F-4D97-AF65-F5344CB8AC3E}">
        <p14:creationId xmlns:p14="http://schemas.microsoft.com/office/powerpoint/2010/main" val="32264504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381000"/>
            <a:ext cx="8229600" cy="1066800"/>
          </a:xfrm>
        </p:spPr>
        <p:txBody>
          <a:bodyPr>
            <a:normAutofit fontScale="90000"/>
          </a:bodyPr>
          <a:lstStyle/>
          <a:p>
            <a:pPr eaLnBrk="1" fontAlgn="auto" hangingPunct="1">
              <a:spcAft>
                <a:spcPts val="0"/>
              </a:spcAft>
              <a:defRPr/>
            </a:pPr>
            <a:r>
              <a:rPr lang="en-US" dirty="0">
                <a:solidFill>
                  <a:srgbClr val="00B0F0"/>
                </a:solidFill>
              </a:rPr>
              <a:t>Post-Mortem Post-Accident Tox Boxes</a:t>
            </a:r>
          </a:p>
        </p:txBody>
      </p:sp>
      <p:sp>
        <p:nvSpPr>
          <p:cNvPr id="45059" name="Rectangle 3"/>
          <p:cNvSpPr>
            <a:spLocks noGrp="1" noChangeArrowheads="1"/>
          </p:cNvSpPr>
          <p:nvPr>
            <p:ph idx="1"/>
          </p:nvPr>
        </p:nvSpPr>
        <p:spPr>
          <a:xfrm>
            <a:off x="457200" y="1447800"/>
            <a:ext cx="8229600" cy="4648200"/>
          </a:xfrm>
        </p:spPr>
        <p:txBody>
          <a:bodyPr>
            <a:normAutofit fontScale="85000" lnSpcReduction="20000"/>
          </a:bodyPr>
          <a:lstStyle/>
          <a:p>
            <a:pPr eaLnBrk="1" hangingPunct="1">
              <a:buFont typeface="Wingdings" pitchFamily="2" charset="2"/>
              <a:buNone/>
            </a:pPr>
            <a:r>
              <a:rPr lang="en-US" altLang="en-US" b="1" u="sng" dirty="0"/>
              <a:t>Fatality</a:t>
            </a:r>
            <a:r>
              <a:rPr lang="en-US" altLang="en-US" b="1" dirty="0"/>
              <a:t> (Post-Mortem) Tox Box:</a:t>
            </a:r>
          </a:p>
          <a:p>
            <a:pPr eaLnBrk="1" hangingPunct="1"/>
            <a:r>
              <a:rPr lang="en-US" altLang="en-US" dirty="0"/>
              <a:t>Notify the NRC at 800-424-0201(preferred) or 800-424-8802 if you have a qualifying fatality event</a:t>
            </a:r>
          </a:p>
          <a:p>
            <a:pPr eaLnBrk="1" hangingPunct="1">
              <a:buFont typeface="Wingdings 2" pitchFamily="18" charset="2"/>
              <a:buNone/>
            </a:pPr>
            <a:r>
              <a:rPr lang="en-US" altLang="en-US" dirty="0"/>
              <a:t>-  Involving the operation of on-track equipment</a:t>
            </a:r>
          </a:p>
          <a:p>
            <a:pPr eaLnBrk="1" hangingPunct="1"/>
            <a:r>
              <a:rPr lang="en-US" altLang="en-US" dirty="0"/>
              <a:t>If you don’t have a fatality box, FRA will either overnight the tox box to the medical examiner/coroner, or </a:t>
            </a:r>
          </a:p>
          <a:p>
            <a:pPr eaLnBrk="1" hangingPunct="1"/>
            <a:r>
              <a:rPr lang="en-US" altLang="en-US" dirty="0"/>
              <a:t>The railroad can borrow one from a neighboring railroad (Note: if the railroad “borrows” a tox box from another railroad, please let FRA know to ensure the replacement tox box is sent to the correct railroad.)</a:t>
            </a:r>
          </a:p>
          <a:p>
            <a:pPr eaLnBrk="1" hangingPunct="1"/>
            <a:r>
              <a:rPr lang="en-US" altLang="en-US" dirty="0"/>
              <a:t>Small railroads cannot order a fatality tox box</a:t>
            </a:r>
          </a:p>
        </p:txBody>
      </p:sp>
    </p:spTree>
    <p:extLst>
      <p:ext uri="{BB962C8B-B14F-4D97-AF65-F5344CB8AC3E}">
        <p14:creationId xmlns:p14="http://schemas.microsoft.com/office/powerpoint/2010/main" val="424414872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Post-Mortem Post-Accident Tox Box</a:t>
            </a:r>
          </a:p>
        </p:txBody>
      </p:sp>
      <p:pic>
        <p:nvPicPr>
          <p:cNvPr id="7" name="Content Placeholder 6">
            <a:extLst>
              <a:ext uri="{FF2B5EF4-FFF2-40B4-BE49-F238E27FC236}">
                <a16:creationId xmlns:a16="http://schemas.microsoft.com/office/drawing/2014/main" id="{009BDF82-CBC0-CEC0-2A31-ED9F3AF82DB0}"/>
              </a:ext>
            </a:extLst>
          </p:cNvPr>
          <p:cNvPicPr>
            <a:picLocks noGrp="1" noChangeAspect="1"/>
          </p:cNvPicPr>
          <p:nvPr>
            <p:ph idx="1"/>
          </p:nvPr>
        </p:nvPicPr>
        <p:blipFill>
          <a:blip r:embed="rId3"/>
          <a:stretch>
            <a:fillRect/>
          </a:stretch>
        </p:blipFill>
        <p:spPr>
          <a:xfrm>
            <a:off x="2362200" y="1295400"/>
            <a:ext cx="4267200" cy="4693591"/>
          </a:xfrm>
        </p:spPr>
      </p:pic>
    </p:spTree>
    <p:extLst>
      <p:ext uri="{BB962C8B-B14F-4D97-AF65-F5344CB8AC3E}">
        <p14:creationId xmlns:p14="http://schemas.microsoft.com/office/powerpoint/2010/main" val="27896481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fontScale="90000"/>
          </a:bodyPr>
          <a:lstStyle/>
          <a:p>
            <a:pPr eaLnBrk="1" fontAlgn="auto" hangingPunct="1">
              <a:spcAft>
                <a:spcPts val="0"/>
              </a:spcAft>
              <a:defRPr/>
            </a:pPr>
            <a:r>
              <a:rPr lang="en-US" dirty="0">
                <a:solidFill>
                  <a:srgbClr val="00B0F0"/>
                </a:solidFill>
              </a:rPr>
              <a:t>Post-Mortem Post-Accident Tox Boxes</a:t>
            </a:r>
          </a:p>
        </p:txBody>
      </p:sp>
      <p:sp>
        <p:nvSpPr>
          <p:cNvPr id="44035" name="Rectangle 3"/>
          <p:cNvSpPr>
            <a:spLocks noGrp="1" noChangeArrowheads="1"/>
          </p:cNvSpPr>
          <p:nvPr>
            <p:ph sz="half" idx="4294967295"/>
          </p:nvPr>
        </p:nvSpPr>
        <p:spPr>
          <a:xfrm>
            <a:off x="152400" y="1219200"/>
            <a:ext cx="5791200" cy="5178425"/>
          </a:xfrm>
        </p:spPr>
        <p:txBody>
          <a:bodyPr>
            <a:normAutofit/>
          </a:bodyPr>
          <a:lstStyle/>
          <a:p>
            <a:pPr eaLnBrk="1" hangingPunct="1">
              <a:buFont typeface="Wingdings" pitchFamily="2" charset="2"/>
              <a:buNone/>
            </a:pPr>
            <a:r>
              <a:rPr lang="en-US" altLang="en-US" sz="2600" b="1" dirty="0">
                <a:latin typeface="Calibri" pitchFamily="34" charset="0"/>
              </a:rPr>
              <a:t>  </a:t>
            </a:r>
            <a:r>
              <a:rPr lang="en-US" altLang="en-US" sz="2600" b="1" u="sng" dirty="0">
                <a:latin typeface="Calibri" pitchFamily="34" charset="0"/>
              </a:rPr>
              <a:t>Fatality</a:t>
            </a:r>
            <a:r>
              <a:rPr lang="en-US" altLang="en-US" sz="2600" b="1" dirty="0">
                <a:latin typeface="Calibri" pitchFamily="34" charset="0"/>
              </a:rPr>
              <a:t> (Post-Mortem) Tox Box:</a:t>
            </a:r>
          </a:p>
          <a:p>
            <a:pPr eaLnBrk="1" hangingPunct="1"/>
            <a:r>
              <a:rPr lang="en-US" altLang="en-US" sz="2600" dirty="0">
                <a:latin typeface="Calibri" pitchFamily="34" charset="0"/>
              </a:rPr>
              <a:t>Tissue, in addition to urine and blood specimens, is collected by medical examiner/coroner (</a:t>
            </a:r>
            <a:r>
              <a:rPr lang="en-US" altLang="en-US" sz="2400" dirty="0">
                <a:latin typeface="Calibri" pitchFamily="34" charset="0"/>
              </a:rPr>
              <a:t>Forms 73 and 75</a:t>
            </a:r>
            <a:r>
              <a:rPr lang="en-US" altLang="en-US" sz="2600" dirty="0">
                <a:latin typeface="Calibri" pitchFamily="34" charset="0"/>
              </a:rPr>
              <a:t>)</a:t>
            </a:r>
          </a:p>
          <a:p>
            <a:pPr eaLnBrk="1" hangingPunct="1"/>
            <a:endParaRPr lang="en-US" altLang="en-US" sz="1200" dirty="0">
              <a:latin typeface="Calibri" pitchFamily="34" charset="0"/>
            </a:endParaRPr>
          </a:p>
          <a:p>
            <a:pPr eaLnBrk="1" hangingPunct="1"/>
            <a:r>
              <a:rPr lang="en-US" altLang="en-US" sz="2600" dirty="0">
                <a:latin typeface="Calibri" pitchFamily="34" charset="0"/>
              </a:rPr>
              <a:t>Railroad representative completes Form 73 and medical  examiner/coroner completes Form 75</a:t>
            </a:r>
          </a:p>
          <a:p>
            <a:pPr eaLnBrk="1" hangingPunct="1"/>
            <a:endParaRPr lang="en-US" altLang="en-US" sz="1200" dirty="0">
              <a:latin typeface="Calibri" pitchFamily="34" charset="0"/>
            </a:endParaRPr>
          </a:p>
          <a:p>
            <a:pPr eaLnBrk="1" hangingPunct="1"/>
            <a:r>
              <a:rPr lang="en-US" altLang="en-US" sz="2600" dirty="0">
                <a:latin typeface="Calibri" pitchFamily="34" charset="0"/>
              </a:rPr>
              <a:t>Box is light blue in color (only distributed to the larger railroads)</a:t>
            </a:r>
          </a:p>
        </p:txBody>
      </p:sp>
      <p:graphicFrame>
        <p:nvGraphicFramePr>
          <p:cNvPr id="3" name="Object 2"/>
          <p:cNvGraphicFramePr>
            <a:graphicFrameLocks noChangeAspect="1"/>
          </p:cNvGraphicFramePr>
          <p:nvPr>
            <p:extLst>
              <p:ext uri="{D42A27DB-BD31-4B8C-83A1-F6EECF244321}">
                <p14:modId xmlns:p14="http://schemas.microsoft.com/office/powerpoint/2010/main" val="3871485810"/>
              </p:ext>
            </p:extLst>
          </p:nvPr>
        </p:nvGraphicFramePr>
        <p:xfrm>
          <a:off x="6096000" y="2443739"/>
          <a:ext cx="2556164" cy="2585461"/>
        </p:xfrm>
        <a:graphic>
          <a:graphicData uri="http://schemas.openxmlformats.org/presentationml/2006/ole">
            <mc:AlternateContent xmlns:mc="http://schemas.openxmlformats.org/markup-compatibility/2006">
              <mc:Choice xmlns:v="urn:schemas-microsoft-com:vml" Requires="v">
                <p:oleObj name="Acrobat Document" r:id="rId3" imgW="3047910" imgH="3047760" progId="Acrobat.Document.DC">
                  <p:embed/>
                </p:oleObj>
              </mc:Choice>
              <mc:Fallback>
                <p:oleObj name="Acrobat Document" r:id="rId3" imgW="3047910" imgH="3047760" progId="Acrobat.Document.DC">
                  <p:embed/>
                  <p:pic>
                    <p:nvPicPr>
                      <p:cNvPr id="3" name="Object 2"/>
                      <p:cNvPicPr/>
                      <p:nvPr/>
                    </p:nvPicPr>
                    <p:blipFill>
                      <a:blip r:embed="rId4"/>
                      <a:stretch>
                        <a:fillRect/>
                      </a:stretch>
                    </p:blipFill>
                    <p:spPr>
                      <a:xfrm>
                        <a:off x="6096000" y="2443739"/>
                        <a:ext cx="2556164" cy="2585461"/>
                      </a:xfrm>
                      <a:prstGeom prst="rect">
                        <a:avLst/>
                      </a:prstGeom>
                    </p:spPr>
                  </p:pic>
                </p:oleObj>
              </mc:Fallback>
            </mc:AlternateContent>
          </a:graphicData>
        </a:graphic>
      </p:graphicFrame>
    </p:spTree>
    <p:extLst>
      <p:ext uri="{BB962C8B-B14F-4D97-AF65-F5344CB8AC3E}">
        <p14:creationId xmlns:p14="http://schemas.microsoft.com/office/powerpoint/2010/main" val="4175751798"/>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Post-Accident Post-Mortem</a:t>
            </a:r>
            <a:br>
              <a:rPr lang="en-US" dirty="0">
                <a:solidFill>
                  <a:srgbClr val="00B0F0"/>
                </a:solidFill>
              </a:rPr>
            </a:br>
            <a:r>
              <a:rPr lang="en-US" dirty="0">
                <a:solidFill>
                  <a:srgbClr val="00B0F0"/>
                </a:solidFill>
              </a:rPr>
              <a:t>Tox Box Instructions</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17641" y="1417638"/>
            <a:ext cx="3508717" cy="4708525"/>
          </a:xfrm>
        </p:spPr>
      </p:pic>
    </p:spTree>
    <p:extLst>
      <p:ext uri="{BB962C8B-B14F-4D97-AF65-F5344CB8AC3E}">
        <p14:creationId xmlns:p14="http://schemas.microsoft.com/office/powerpoint/2010/main" val="42560288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fontScale="90000"/>
          </a:bodyPr>
          <a:lstStyle/>
          <a:p>
            <a:pPr>
              <a:defRPr/>
            </a:pPr>
            <a:r>
              <a:rPr lang="en-US" dirty="0">
                <a:solidFill>
                  <a:srgbClr val="00B0F0"/>
                </a:solidFill>
              </a:rPr>
              <a:t>Post-Mortem Post-Accident Tox Boxes</a:t>
            </a:r>
            <a:br>
              <a:rPr lang="en-US" dirty="0">
                <a:solidFill>
                  <a:schemeClr val="accent1">
                    <a:satMod val="150000"/>
                  </a:schemeClr>
                </a:solidFill>
              </a:rPr>
            </a:br>
            <a:r>
              <a:rPr lang="en-US" altLang="en-US" sz="3600" dirty="0"/>
              <a:t>Form F6180.73 (Rev. 06-17)</a:t>
            </a:r>
            <a:endParaRPr lang="en-US" sz="36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677016" y="1219200"/>
            <a:ext cx="3771091" cy="49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8715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4638"/>
            <a:ext cx="8229600" cy="715962"/>
          </a:xfrm>
        </p:spPr>
        <p:txBody>
          <a:bodyPr>
            <a:normAutofit fontScale="90000"/>
          </a:bodyPr>
          <a:lstStyle/>
          <a:p>
            <a:r>
              <a:rPr lang="en-US" altLang="en-US" dirty="0">
                <a:solidFill>
                  <a:srgbClr val="00B0F0"/>
                </a:solidFill>
              </a:rPr>
              <a:t>Highway/Rail Grade Crossing Accident Exception</a:t>
            </a:r>
          </a:p>
        </p:txBody>
      </p:sp>
      <p:sp>
        <p:nvSpPr>
          <p:cNvPr id="13315" name="Rectangle 3"/>
          <p:cNvSpPr>
            <a:spLocks noGrp="1" noChangeArrowheads="1"/>
          </p:cNvSpPr>
          <p:nvPr>
            <p:ph idx="1"/>
          </p:nvPr>
        </p:nvSpPr>
        <p:spPr>
          <a:xfrm>
            <a:off x="457200" y="1219200"/>
            <a:ext cx="8229600" cy="4571999"/>
          </a:xfrm>
        </p:spPr>
        <p:txBody>
          <a:bodyPr>
            <a:normAutofit fontScale="62500" lnSpcReduction="20000"/>
          </a:bodyPr>
          <a:lstStyle/>
          <a:p>
            <a:r>
              <a:rPr lang="en-US" sz="4000" dirty="0"/>
              <a:t>One rationale for this exception is that a heavy train operating at high speeds requires a long stopping distance that would not allow the crew sufficient time to avoid an accident by the time the motor vehicle is spotted on the railroad tracks.</a:t>
            </a:r>
          </a:p>
          <a:p>
            <a:r>
              <a:rPr lang="en-US" sz="4000" dirty="0"/>
              <a:t>The second rationale is that motor vehicle operators cause the vast majority of these accidents since the train has the right of way over motor vehicles at public crossings.</a:t>
            </a:r>
          </a:p>
          <a:p>
            <a:r>
              <a:rPr lang="en-US" sz="4000" dirty="0"/>
              <a:t>In the case of a mechanical employee struck by a hump yard switching crew while backing his pickup truck onto a yard crossing, this exception would not apply, and consideration should be made as to whether this was a qualifying post-accident testing event.</a:t>
            </a:r>
          </a:p>
          <a:p>
            <a:pPr eaLnBrk="1" hangingPunct="1"/>
            <a:endParaRPr lang="en-US" altLang="en-US" dirty="0"/>
          </a:p>
        </p:txBody>
      </p:sp>
    </p:spTree>
    <p:extLst>
      <p:ext uri="{BB962C8B-B14F-4D97-AF65-F5344CB8AC3E}">
        <p14:creationId xmlns:p14="http://schemas.microsoft.com/office/powerpoint/2010/main" val="1479248249"/>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pPr>
              <a:defRPr/>
            </a:pPr>
            <a:r>
              <a:rPr lang="en-US" dirty="0">
                <a:solidFill>
                  <a:srgbClr val="00B0F0"/>
                </a:solidFill>
              </a:rPr>
              <a:t>Post-Mortem Post-Accident Tox Box</a:t>
            </a:r>
            <a:br>
              <a:rPr lang="en-US" dirty="0"/>
            </a:br>
            <a:r>
              <a:rPr lang="en-US" altLang="en-US" sz="3600" dirty="0"/>
              <a:t>Form F6180.75 (Rev. 06-17)</a:t>
            </a:r>
            <a:endParaRPr lang="en-US" sz="3600"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3308" y="1143000"/>
            <a:ext cx="3624984" cy="4724401"/>
          </a:xfrm>
        </p:spPr>
      </p:pic>
    </p:spTree>
    <p:extLst>
      <p:ext uri="{BB962C8B-B14F-4D97-AF65-F5344CB8AC3E}">
        <p14:creationId xmlns:p14="http://schemas.microsoft.com/office/powerpoint/2010/main" val="35731395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solidFill>
                  <a:srgbClr val="00B0F0"/>
                </a:solidFill>
              </a:rPr>
              <a:t>Post-Mortem Post-Accident Tox Box</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0" y="1257300"/>
            <a:ext cx="6477000" cy="4857750"/>
          </a:xfrm>
        </p:spPr>
      </p:pic>
    </p:spTree>
    <p:extLst>
      <p:ext uri="{BB962C8B-B14F-4D97-AF65-F5344CB8AC3E}">
        <p14:creationId xmlns:p14="http://schemas.microsoft.com/office/powerpoint/2010/main" val="31451670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533400"/>
            <a:ext cx="8229600" cy="884238"/>
          </a:xfrm>
        </p:spPr>
        <p:txBody>
          <a:bodyPr>
            <a:normAutofit fontScale="90000"/>
          </a:bodyPr>
          <a:lstStyle/>
          <a:p>
            <a:pPr eaLnBrk="1" fontAlgn="auto" hangingPunct="1">
              <a:spcAft>
                <a:spcPts val="0"/>
              </a:spcAft>
              <a:defRPr/>
            </a:pPr>
            <a:r>
              <a:rPr lang="en-US" dirty="0">
                <a:solidFill>
                  <a:srgbClr val="00B0F0"/>
                </a:solidFill>
              </a:rPr>
              <a:t>Chesapeake Toxicology Resources</a:t>
            </a:r>
            <a:br>
              <a:rPr lang="en-US" sz="4000" dirty="0">
                <a:solidFill>
                  <a:srgbClr val="00B0F0"/>
                </a:solidFill>
              </a:rPr>
            </a:br>
            <a:endParaRPr lang="en-US" sz="4000" dirty="0">
              <a:solidFill>
                <a:srgbClr val="00B0F0"/>
              </a:solidFill>
            </a:endParaRPr>
          </a:p>
        </p:txBody>
      </p:sp>
      <p:sp>
        <p:nvSpPr>
          <p:cNvPr id="40963" name="Rectangle 3"/>
          <p:cNvSpPr>
            <a:spLocks noGrp="1" noChangeArrowheads="1"/>
          </p:cNvSpPr>
          <p:nvPr>
            <p:ph idx="1"/>
          </p:nvPr>
        </p:nvSpPr>
        <p:spPr>
          <a:xfrm>
            <a:off x="457200" y="1455738"/>
            <a:ext cx="8229600" cy="4267199"/>
          </a:xfrm>
        </p:spPr>
        <p:txBody>
          <a:bodyPr/>
          <a:lstStyle/>
          <a:p>
            <a:pPr algn="ctr" eaLnBrk="1" hangingPunct="1">
              <a:lnSpc>
                <a:spcPct val="90000"/>
              </a:lnSpc>
              <a:buFont typeface="Wingdings" pitchFamily="2" charset="2"/>
              <a:buNone/>
            </a:pPr>
            <a:r>
              <a:rPr lang="en-US" altLang="en-US" sz="2800" b="1" u="sng" dirty="0">
                <a:solidFill>
                  <a:srgbClr val="FF0000"/>
                </a:solidFill>
              </a:rPr>
              <a:t>EFFECTIVE – April 30, 2022</a:t>
            </a:r>
          </a:p>
          <a:p>
            <a:pPr eaLnBrk="1" hangingPunct="1">
              <a:lnSpc>
                <a:spcPct val="90000"/>
              </a:lnSpc>
              <a:buFont typeface="Wingdings" pitchFamily="2" charset="2"/>
              <a:buNone/>
            </a:pPr>
            <a:r>
              <a:rPr lang="en-US" altLang="en-US" sz="2800" b="1" u="sng" dirty="0"/>
              <a:t>FRA’s Contracted Post-Accident Testing Lab:</a:t>
            </a:r>
          </a:p>
          <a:p>
            <a:pPr eaLnBrk="1" hangingPunct="1">
              <a:lnSpc>
                <a:spcPct val="90000"/>
              </a:lnSpc>
              <a:buFont typeface="Wingdings" pitchFamily="2" charset="2"/>
              <a:buNone/>
            </a:pPr>
            <a:r>
              <a:rPr lang="en-US" altLang="en-US" sz="2800" dirty="0"/>
              <a:t>Chesapeake Toxicology Resources</a:t>
            </a:r>
          </a:p>
          <a:p>
            <a:pPr eaLnBrk="1" hangingPunct="1">
              <a:lnSpc>
                <a:spcPct val="90000"/>
              </a:lnSpc>
              <a:buFont typeface="Wingdings" pitchFamily="2" charset="2"/>
              <a:buNone/>
            </a:pPr>
            <a:r>
              <a:rPr lang="en-US" altLang="en-US" sz="2800" dirty="0"/>
              <a:t>8415 Progress Dr. </a:t>
            </a:r>
          </a:p>
          <a:p>
            <a:pPr eaLnBrk="1" hangingPunct="1">
              <a:lnSpc>
                <a:spcPct val="90000"/>
              </a:lnSpc>
              <a:buFont typeface="Wingdings" pitchFamily="2" charset="2"/>
              <a:buNone/>
            </a:pPr>
            <a:r>
              <a:rPr lang="en-US" altLang="en-US" sz="2800" dirty="0"/>
              <a:t>Ste V</a:t>
            </a:r>
          </a:p>
          <a:p>
            <a:pPr eaLnBrk="1" hangingPunct="1">
              <a:lnSpc>
                <a:spcPct val="90000"/>
              </a:lnSpc>
              <a:buFont typeface="Wingdings" pitchFamily="2" charset="2"/>
              <a:buNone/>
            </a:pPr>
            <a:r>
              <a:rPr lang="en-US" altLang="en-US" sz="2800" dirty="0"/>
              <a:t>Frederick, MD 21701</a:t>
            </a:r>
          </a:p>
          <a:p>
            <a:pPr eaLnBrk="1" hangingPunct="1">
              <a:lnSpc>
                <a:spcPct val="90000"/>
              </a:lnSpc>
              <a:buFont typeface="Wingdings" pitchFamily="2" charset="2"/>
              <a:buNone/>
            </a:pPr>
            <a:r>
              <a:rPr lang="en-US" altLang="en-US" sz="2800" dirty="0"/>
              <a:t>Phone: 240-397-7060 (M-F 8am-5pm Eastern Time)</a:t>
            </a:r>
          </a:p>
          <a:p>
            <a:pPr eaLnBrk="1" hangingPunct="1">
              <a:lnSpc>
                <a:spcPct val="90000"/>
              </a:lnSpc>
              <a:buFont typeface="Wingdings" pitchFamily="2" charset="2"/>
              <a:buNone/>
            </a:pPr>
            <a:r>
              <a:rPr lang="en-US" altLang="en-US" sz="2800" dirty="0"/>
              <a:t>Other: 800-879-3067 (All other times)</a:t>
            </a:r>
          </a:p>
          <a:p>
            <a:pPr eaLnBrk="1" hangingPunct="1">
              <a:lnSpc>
                <a:spcPct val="90000"/>
              </a:lnSpc>
              <a:buFont typeface="Wingdings" pitchFamily="2" charset="2"/>
              <a:buNone/>
            </a:pPr>
            <a:endParaRPr lang="en-US" altLang="en-US" sz="2800" dirty="0"/>
          </a:p>
        </p:txBody>
      </p:sp>
    </p:spTree>
    <p:extLst>
      <p:ext uri="{BB962C8B-B14F-4D97-AF65-F5344CB8AC3E}">
        <p14:creationId xmlns:p14="http://schemas.microsoft.com/office/powerpoint/2010/main" val="3539168449"/>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a:bodyPr>
          <a:lstStyle/>
          <a:p>
            <a:pPr eaLnBrk="1" fontAlgn="auto" hangingPunct="1">
              <a:spcAft>
                <a:spcPts val="0"/>
              </a:spcAft>
              <a:defRPr/>
            </a:pPr>
            <a:r>
              <a:rPr lang="en-US" sz="4000" dirty="0">
                <a:solidFill>
                  <a:srgbClr val="00B0F0"/>
                </a:solidFill>
              </a:rPr>
              <a:t>Group Quiz</a:t>
            </a:r>
          </a:p>
        </p:txBody>
      </p:sp>
      <p:sp>
        <p:nvSpPr>
          <p:cNvPr id="21507" name="Rectangle 3"/>
          <p:cNvSpPr>
            <a:spLocks noGrp="1" noChangeArrowheads="1"/>
          </p:cNvSpPr>
          <p:nvPr>
            <p:ph idx="1"/>
          </p:nvPr>
        </p:nvSpPr>
        <p:spPr>
          <a:xfrm>
            <a:off x="457200" y="1600201"/>
            <a:ext cx="8229600" cy="3886200"/>
          </a:xfrm>
        </p:spPr>
        <p:txBody>
          <a:bodyPr/>
          <a:lstStyle/>
          <a:p>
            <a:pPr eaLnBrk="1" hangingPunct="1">
              <a:buFont typeface="Wingdings" pitchFamily="2" charset="2"/>
              <a:buNone/>
            </a:pPr>
            <a:r>
              <a:rPr lang="en-US" altLang="en-US" dirty="0"/>
              <a:t>A train runs past a stop signal indication and hits the rear-end of a standing train, resulting in a fatality to a crew-member and $400,000 property damage.</a:t>
            </a:r>
          </a:p>
          <a:p>
            <a:pPr eaLnBrk="1" hangingPunct="1">
              <a:buFont typeface="Wingdings" pitchFamily="2" charset="2"/>
              <a:buNone/>
            </a:pPr>
            <a:r>
              <a:rPr lang="en-US" altLang="en-US" dirty="0"/>
              <a:t>What type of event is this and who should be tested?</a:t>
            </a:r>
            <a:r>
              <a:rPr lang="en-US" altLang="en-US" i="1" dirty="0"/>
              <a:t> </a:t>
            </a:r>
          </a:p>
        </p:txBody>
      </p:sp>
    </p:spTree>
    <p:extLst>
      <p:ext uri="{BB962C8B-B14F-4D97-AF65-F5344CB8AC3E}">
        <p14:creationId xmlns:p14="http://schemas.microsoft.com/office/powerpoint/2010/main" val="2157286205"/>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pPr eaLnBrk="1" fontAlgn="auto" hangingPunct="1">
              <a:spcAft>
                <a:spcPts val="0"/>
              </a:spcAft>
              <a:defRPr/>
            </a:pPr>
            <a:r>
              <a:rPr lang="en-US" sz="4000" dirty="0">
                <a:solidFill>
                  <a:srgbClr val="00B0F0"/>
                </a:solidFill>
              </a:rPr>
              <a:t>Group Quiz</a:t>
            </a:r>
          </a:p>
        </p:txBody>
      </p:sp>
      <p:sp>
        <p:nvSpPr>
          <p:cNvPr id="22531" name="Rectangle 3"/>
          <p:cNvSpPr>
            <a:spLocks noGrp="1" noChangeArrowheads="1"/>
          </p:cNvSpPr>
          <p:nvPr>
            <p:ph idx="1"/>
          </p:nvPr>
        </p:nvSpPr>
        <p:spPr>
          <a:xfrm>
            <a:off x="457200" y="1600201"/>
            <a:ext cx="8229600" cy="3886200"/>
          </a:xfrm>
        </p:spPr>
        <p:txBody>
          <a:bodyPr/>
          <a:lstStyle/>
          <a:p>
            <a:pPr eaLnBrk="1" hangingPunct="1">
              <a:lnSpc>
                <a:spcPct val="90000"/>
              </a:lnSpc>
              <a:buFont typeface="Wingdings" pitchFamily="2" charset="2"/>
              <a:buNone/>
            </a:pPr>
            <a:r>
              <a:rPr lang="en-US" altLang="en-US" dirty="0"/>
              <a:t>Two hi-rail vehicles collide with damage estimated at $9,000, and a reportable injury to the roadway worker who exceeded his track and time limits.  The signal maintainer on the other hi-rail is not at fault.</a:t>
            </a:r>
          </a:p>
          <a:p>
            <a:pPr eaLnBrk="1" hangingPunct="1">
              <a:lnSpc>
                <a:spcPct val="90000"/>
              </a:lnSpc>
              <a:buFont typeface="Wingdings" pitchFamily="2" charset="2"/>
              <a:buNone/>
            </a:pPr>
            <a:r>
              <a:rPr lang="en-US" altLang="en-US" dirty="0"/>
              <a:t>Is this a qualifying event?</a:t>
            </a:r>
          </a:p>
          <a:p>
            <a:pPr eaLnBrk="1" hangingPunct="1">
              <a:lnSpc>
                <a:spcPct val="90000"/>
              </a:lnSpc>
              <a:buFont typeface="Wingdings" pitchFamily="2" charset="2"/>
              <a:buNone/>
            </a:pPr>
            <a:r>
              <a:rPr lang="en-US" altLang="en-US" dirty="0"/>
              <a:t>If so, who should be tested?</a:t>
            </a:r>
          </a:p>
        </p:txBody>
      </p:sp>
    </p:spTree>
    <p:extLst>
      <p:ext uri="{BB962C8B-B14F-4D97-AF65-F5344CB8AC3E}">
        <p14:creationId xmlns:p14="http://schemas.microsoft.com/office/powerpoint/2010/main" val="1326704503"/>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81000"/>
            <a:ext cx="8229600" cy="1066800"/>
          </a:xfrm>
        </p:spPr>
        <p:txBody>
          <a:bodyPr>
            <a:normAutofit/>
          </a:bodyPr>
          <a:lstStyle/>
          <a:p>
            <a:pPr eaLnBrk="1" fontAlgn="auto" hangingPunct="1">
              <a:spcAft>
                <a:spcPts val="0"/>
              </a:spcAft>
              <a:defRPr/>
            </a:pPr>
            <a:r>
              <a:rPr lang="en-US" sz="4000" dirty="0">
                <a:solidFill>
                  <a:srgbClr val="00B0F0"/>
                </a:solidFill>
              </a:rPr>
              <a:t>FRA Notification of Event</a:t>
            </a:r>
          </a:p>
        </p:txBody>
      </p:sp>
      <p:sp>
        <p:nvSpPr>
          <p:cNvPr id="26627" name="Rectangle 3"/>
          <p:cNvSpPr>
            <a:spLocks noGrp="1" noChangeArrowheads="1"/>
          </p:cNvSpPr>
          <p:nvPr>
            <p:ph idx="1"/>
          </p:nvPr>
        </p:nvSpPr>
        <p:spPr>
          <a:xfrm>
            <a:off x="457200" y="1524000"/>
            <a:ext cx="8229600" cy="4343400"/>
          </a:xfrm>
        </p:spPr>
        <p:txBody>
          <a:bodyPr>
            <a:normAutofit lnSpcReduction="10000"/>
          </a:bodyPr>
          <a:lstStyle/>
          <a:p>
            <a:pPr eaLnBrk="1" hangingPunct="1">
              <a:lnSpc>
                <a:spcPct val="90000"/>
              </a:lnSpc>
            </a:pPr>
            <a:r>
              <a:rPr lang="en-US" altLang="en-US" sz="2800" dirty="0"/>
              <a:t>Railroad must telephone FRA at </a:t>
            </a:r>
            <a:r>
              <a:rPr lang="en-US" altLang="en-US" sz="2800" b="1" dirty="0"/>
              <a:t>202-493-6313 </a:t>
            </a:r>
            <a:r>
              <a:rPr lang="en-US" altLang="en-US" sz="2800" dirty="0"/>
              <a:t>and talk to Jerry Powers or leave a message to include: </a:t>
            </a:r>
          </a:p>
          <a:p>
            <a:pPr lvl="1">
              <a:lnSpc>
                <a:spcPct val="90000"/>
              </a:lnSpc>
            </a:pPr>
            <a:r>
              <a:rPr lang="en-US" altLang="en-US" sz="2400" dirty="0"/>
              <a:t>Name of railroad</a:t>
            </a:r>
          </a:p>
          <a:p>
            <a:pPr lvl="1">
              <a:lnSpc>
                <a:spcPct val="90000"/>
              </a:lnSpc>
            </a:pPr>
            <a:r>
              <a:rPr lang="en-US" altLang="en-US" sz="2400" dirty="0"/>
              <a:t>Accident date, time and location</a:t>
            </a:r>
          </a:p>
          <a:p>
            <a:pPr lvl="1">
              <a:lnSpc>
                <a:spcPct val="90000"/>
              </a:lnSpc>
            </a:pPr>
            <a:r>
              <a:rPr lang="en-US" altLang="en-US" sz="2400" dirty="0"/>
              <a:t>Type of event (e.g., Impact with $150,000)</a:t>
            </a:r>
          </a:p>
          <a:p>
            <a:pPr lvl="1">
              <a:lnSpc>
                <a:spcPct val="90000"/>
              </a:lnSpc>
            </a:pPr>
            <a:r>
              <a:rPr lang="en-US" altLang="en-US" sz="2400" dirty="0"/>
              <a:t>Number of employees tested</a:t>
            </a:r>
          </a:p>
          <a:p>
            <a:pPr eaLnBrk="1" hangingPunct="1">
              <a:lnSpc>
                <a:spcPct val="90000"/>
              </a:lnSpc>
            </a:pPr>
            <a:r>
              <a:rPr lang="en-US" altLang="en-US" sz="2800" dirty="0"/>
              <a:t>You may call </a:t>
            </a:r>
            <a:r>
              <a:rPr lang="en-US" altLang="en-US" sz="2800" b="1" dirty="0"/>
              <a:t>Melissa Van Dermeir at 612-720-9491 </a:t>
            </a:r>
            <a:r>
              <a:rPr lang="en-US" altLang="en-US" sz="2800" dirty="0"/>
              <a:t>instead of Jerry – particularly if you have questions</a:t>
            </a:r>
          </a:p>
          <a:p>
            <a:pPr eaLnBrk="1" hangingPunct="1">
              <a:lnSpc>
                <a:spcPct val="90000"/>
              </a:lnSpc>
            </a:pPr>
            <a:r>
              <a:rPr lang="en-US" altLang="en-US" sz="2800" dirty="0"/>
              <a:t>Must also call Nat’l Response Center at  </a:t>
            </a:r>
            <a:r>
              <a:rPr lang="en-US" altLang="en-US" sz="2800" b="1" dirty="0"/>
              <a:t>800-424-0201</a:t>
            </a:r>
            <a:r>
              <a:rPr lang="en-US" altLang="en-US" sz="2800" dirty="0"/>
              <a:t> </a:t>
            </a:r>
            <a:r>
              <a:rPr lang="en-US" altLang="en-US" sz="2800" b="1" dirty="0"/>
              <a:t>(preferred) </a:t>
            </a:r>
            <a:r>
              <a:rPr lang="en-US" altLang="en-US" sz="2800" dirty="0"/>
              <a:t>or </a:t>
            </a:r>
            <a:r>
              <a:rPr lang="en-US" altLang="en-US" sz="2800" b="1" dirty="0"/>
              <a:t>800-424-8802</a:t>
            </a:r>
            <a:r>
              <a:rPr lang="en-US" altLang="en-US" sz="2800" dirty="0"/>
              <a:t> to report that post-accident testing was done</a:t>
            </a:r>
            <a:endParaRPr lang="en-US" altLang="en-US" sz="2400" dirty="0"/>
          </a:p>
        </p:txBody>
      </p:sp>
    </p:spTree>
    <p:extLst>
      <p:ext uri="{BB962C8B-B14F-4D97-AF65-F5344CB8AC3E}">
        <p14:creationId xmlns:p14="http://schemas.microsoft.com/office/powerpoint/2010/main" val="39046277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defRPr/>
            </a:pPr>
            <a:r>
              <a:rPr lang="en-US" sz="4000" dirty="0">
                <a:solidFill>
                  <a:srgbClr val="00B0F0"/>
                </a:solidFill>
              </a:rPr>
              <a:t>Current Post-Accident Testing Panel</a:t>
            </a:r>
          </a:p>
        </p:txBody>
      </p:sp>
      <p:sp>
        <p:nvSpPr>
          <p:cNvPr id="47107" name="Content Placeholder 2"/>
          <p:cNvSpPr>
            <a:spLocks noGrp="1"/>
          </p:cNvSpPr>
          <p:nvPr>
            <p:ph idx="1"/>
          </p:nvPr>
        </p:nvSpPr>
        <p:spPr>
          <a:xfrm>
            <a:off x="671286" y="1447800"/>
            <a:ext cx="8320314" cy="4191000"/>
          </a:xfrm>
        </p:spPr>
        <p:txBody>
          <a:bodyPr>
            <a:normAutofit fontScale="85000" lnSpcReduction="20000"/>
          </a:bodyPr>
          <a:lstStyle/>
          <a:p>
            <a:pPr>
              <a:buFont typeface="Wingdings 2" pitchFamily="18" charset="2"/>
              <a:buNone/>
            </a:pPr>
            <a:r>
              <a:rPr lang="en-US" altLang="en-US" b="1" dirty="0">
                <a:ea typeface="Arial Unicode MS" pitchFamily="34" charset="-128"/>
                <a:cs typeface="Arial Unicode MS" pitchFamily="34" charset="-128"/>
              </a:rPr>
              <a:t>Current Panel (Blood, Urine, and Tissue in Fatalities):</a:t>
            </a:r>
          </a:p>
          <a:p>
            <a:pPr lvl="1"/>
            <a:r>
              <a:rPr lang="en-US" altLang="en-US" dirty="0">
                <a:ea typeface="Arial Unicode MS" pitchFamily="34" charset="-128"/>
                <a:cs typeface="Arial Unicode MS" pitchFamily="34" charset="-128"/>
              </a:rPr>
              <a:t>Marijuana </a:t>
            </a:r>
          </a:p>
          <a:p>
            <a:pPr lvl="1"/>
            <a:r>
              <a:rPr lang="en-US" altLang="en-US" dirty="0">
                <a:ea typeface="Arial Unicode MS" pitchFamily="34" charset="-128"/>
                <a:cs typeface="Arial Unicode MS" pitchFamily="34" charset="-128"/>
              </a:rPr>
              <a:t>Cocaine</a:t>
            </a:r>
          </a:p>
          <a:p>
            <a:pPr lvl="1"/>
            <a:r>
              <a:rPr lang="en-US" altLang="en-US" dirty="0">
                <a:ea typeface="Arial Unicode MS" pitchFamily="34" charset="-128"/>
                <a:cs typeface="Arial Unicode MS" pitchFamily="34" charset="-128"/>
              </a:rPr>
              <a:t>Amphetamines (amphetamine, methamphetamine, MDMA and analogues)</a:t>
            </a:r>
          </a:p>
          <a:p>
            <a:pPr lvl="1"/>
            <a:r>
              <a:rPr lang="en-US" altLang="en-US" dirty="0">
                <a:ea typeface="Arial Unicode MS" pitchFamily="34" charset="-128"/>
                <a:cs typeface="Arial Unicode MS" pitchFamily="34" charset="-128"/>
              </a:rPr>
              <a:t>Opioids (codeine, morphine, heroin, 6-acetylmorphine) </a:t>
            </a:r>
          </a:p>
          <a:p>
            <a:pPr lvl="1"/>
            <a:r>
              <a:rPr lang="en-US" altLang="en-US" dirty="0">
                <a:ea typeface="Arial Unicode MS" pitchFamily="34" charset="-128"/>
                <a:cs typeface="Arial Unicode MS" pitchFamily="34" charset="-128"/>
              </a:rPr>
              <a:t>PCP</a:t>
            </a:r>
          </a:p>
          <a:p>
            <a:pPr lvl="1"/>
            <a:endParaRPr lang="en-US" altLang="en-US" dirty="0">
              <a:ea typeface="Arial Unicode MS" pitchFamily="34" charset="-128"/>
              <a:cs typeface="Arial Unicode MS" pitchFamily="34" charset="-128"/>
            </a:endParaRPr>
          </a:p>
          <a:p>
            <a:pPr lvl="1"/>
            <a:r>
              <a:rPr lang="en-US" altLang="en-US" dirty="0">
                <a:ea typeface="Arial Unicode MS" pitchFamily="34" charset="-128"/>
                <a:cs typeface="Arial Unicode MS" pitchFamily="34" charset="-128"/>
              </a:rPr>
              <a:t>Benzodiazepines (9 substances)</a:t>
            </a:r>
          </a:p>
          <a:p>
            <a:pPr lvl="1"/>
            <a:r>
              <a:rPr lang="en-US" altLang="en-US" dirty="0">
                <a:ea typeface="Arial Unicode MS" pitchFamily="34" charset="-128"/>
                <a:cs typeface="Arial Unicode MS" pitchFamily="34" charset="-128"/>
              </a:rPr>
              <a:t>Barbiturates (5 substances)</a:t>
            </a:r>
          </a:p>
          <a:p>
            <a:pPr lvl="1"/>
            <a:r>
              <a:rPr lang="en-US" altLang="en-US" dirty="0">
                <a:ea typeface="Arial Unicode MS" pitchFamily="34" charset="-128"/>
                <a:cs typeface="Arial Unicode MS" pitchFamily="34" charset="-128"/>
              </a:rPr>
              <a:t>Alcohol</a:t>
            </a:r>
          </a:p>
          <a:p>
            <a:endParaRPr lang="en-US" altLang="en-US" dirty="0"/>
          </a:p>
        </p:txBody>
      </p:sp>
      <p:sp>
        <p:nvSpPr>
          <p:cNvPr id="3" name="Left Brace 2"/>
          <p:cNvSpPr/>
          <p:nvPr/>
        </p:nvSpPr>
        <p:spPr>
          <a:xfrm>
            <a:off x="983342" y="1905000"/>
            <a:ext cx="159657" cy="2057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 name="TextBox 3"/>
          <p:cNvSpPr txBox="1"/>
          <p:nvPr/>
        </p:nvSpPr>
        <p:spPr>
          <a:xfrm>
            <a:off x="69398" y="2610534"/>
            <a:ext cx="993771" cy="923330"/>
          </a:xfrm>
          <a:prstGeom prst="rect">
            <a:avLst/>
          </a:prstGeom>
          <a:noFill/>
        </p:spPr>
        <p:txBody>
          <a:bodyPr wrap="square" rtlCol="0">
            <a:spAutoFit/>
          </a:bodyPr>
          <a:lstStyle/>
          <a:p>
            <a:r>
              <a:rPr lang="en-US" dirty="0">
                <a:solidFill>
                  <a:prstClr val="black"/>
                </a:solidFill>
              </a:rPr>
              <a:t>Includes Part 40</a:t>
            </a:r>
          </a:p>
          <a:p>
            <a:r>
              <a:rPr lang="en-US" dirty="0">
                <a:solidFill>
                  <a:prstClr val="black"/>
                </a:solidFill>
              </a:rPr>
              <a:t>Panel </a:t>
            </a:r>
          </a:p>
        </p:txBody>
      </p:sp>
    </p:spTree>
    <p:extLst>
      <p:ext uri="{BB962C8B-B14F-4D97-AF65-F5344CB8AC3E}">
        <p14:creationId xmlns:p14="http://schemas.microsoft.com/office/powerpoint/2010/main" val="341659291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sz="4000" dirty="0">
                <a:solidFill>
                  <a:srgbClr val="00B0F0"/>
                </a:solidFill>
              </a:rPr>
              <a:t>Post-Accident Testing Panel</a:t>
            </a:r>
          </a:p>
        </p:txBody>
      </p:sp>
      <p:sp>
        <p:nvSpPr>
          <p:cNvPr id="48131" name="Content Placeholder 2"/>
          <p:cNvSpPr>
            <a:spLocks noGrp="1"/>
          </p:cNvSpPr>
          <p:nvPr>
            <p:ph idx="1"/>
          </p:nvPr>
        </p:nvSpPr>
        <p:spPr>
          <a:xfrm>
            <a:off x="457200" y="1219200"/>
            <a:ext cx="8229600" cy="4648201"/>
          </a:xfrm>
        </p:spPr>
        <p:txBody>
          <a:bodyPr>
            <a:normAutofit fontScale="92500" lnSpcReduction="10000"/>
          </a:bodyPr>
          <a:lstStyle/>
          <a:p>
            <a:r>
              <a:rPr lang="en-US" altLang="en-US" dirty="0">
                <a:ea typeface="Arial Unicode MS" pitchFamily="34" charset="-128"/>
                <a:cs typeface="Arial Unicode MS" pitchFamily="34" charset="-128"/>
              </a:rPr>
              <a:t>Synthetic Opiates: </a:t>
            </a:r>
          </a:p>
          <a:p>
            <a:pPr>
              <a:buFont typeface="Wingdings 2" pitchFamily="18" charset="2"/>
              <a:buNone/>
            </a:pPr>
            <a:r>
              <a:rPr lang="en-US" altLang="en-US" dirty="0">
                <a:ea typeface="Arial Unicode MS" pitchFamily="34" charset="-128"/>
                <a:cs typeface="Arial Unicode MS" pitchFamily="34" charset="-128"/>
              </a:rPr>
              <a:t>-  hydrocodone                   Vicodin/Lortab/Lorcet</a:t>
            </a:r>
          </a:p>
          <a:p>
            <a:pPr>
              <a:buFont typeface="Wingdings 2" pitchFamily="18" charset="2"/>
              <a:buNone/>
            </a:pPr>
            <a:r>
              <a:rPr lang="en-US" altLang="en-US" dirty="0">
                <a:ea typeface="Arial Unicode MS" pitchFamily="34" charset="-128"/>
                <a:cs typeface="Arial Unicode MS" pitchFamily="34" charset="-128"/>
              </a:rPr>
              <a:t>-  oxycodone                       Oxycontin/Percocet</a:t>
            </a:r>
          </a:p>
          <a:p>
            <a:pPr>
              <a:buFont typeface="Wingdings 2" pitchFamily="18" charset="2"/>
              <a:buNone/>
            </a:pPr>
            <a:r>
              <a:rPr lang="en-US" altLang="en-US" dirty="0">
                <a:ea typeface="Arial Unicode MS" pitchFamily="34" charset="-128"/>
                <a:cs typeface="Arial Unicode MS" pitchFamily="34" charset="-128"/>
              </a:rPr>
              <a:t>-  hydromorphone             Dilaudid</a:t>
            </a:r>
          </a:p>
          <a:p>
            <a:pPr>
              <a:buFont typeface="Wingdings 2" pitchFamily="18" charset="2"/>
              <a:buNone/>
            </a:pPr>
            <a:r>
              <a:rPr lang="en-US" altLang="en-US" dirty="0">
                <a:ea typeface="Arial Unicode MS" pitchFamily="34" charset="-128"/>
                <a:cs typeface="Arial Unicode MS" pitchFamily="34" charset="-128"/>
              </a:rPr>
              <a:t>-  </a:t>
            </a:r>
            <a:r>
              <a:rPr lang="en-US" altLang="en-US" dirty="0" err="1">
                <a:ea typeface="Arial Unicode MS" pitchFamily="34" charset="-128"/>
                <a:cs typeface="Arial Unicode MS" pitchFamily="34" charset="-128"/>
              </a:rPr>
              <a:t>oxymorphone</a:t>
            </a:r>
            <a:r>
              <a:rPr lang="en-US" altLang="en-US" dirty="0">
                <a:ea typeface="Arial Unicode MS" pitchFamily="34" charset="-128"/>
                <a:cs typeface="Arial Unicode MS" pitchFamily="34" charset="-128"/>
              </a:rPr>
              <a:t>                 Numorphan</a:t>
            </a:r>
          </a:p>
          <a:p>
            <a:pPr>
              <a:buFont typeface="Wingdings 2" pitchFamily="18" charset="2"/>
              <a:buNone/>
            </a:pPr>
            <a:r>
              <a:rPr lang="en-US" altLang="en-US" dirty="0">
                <a:ea typeface="Arial Unicode MS" pitchFamily="34" charset="-128"/>
                <a:cs typeface="Arial Unicode MS" pitchFamily="34" charset="-128"/>
              </a:rPr>
              <a:t>-  methadone                      Dolophine</a:t>
            </a:r>
          </a:p>
          <a:p>
            <a:pPr>
              <a:buFont typeface="Wingdings 2" pitchFamily="18" charset="2"/>
              <a:buNone/>
            </a:pPr>
            <a:r>
              <a:rPr lang="en-US" altLang="en-US" dirty="0">
                <a:ea typeface="Arial Unicode MS" pitchFamily="34" charset="-128"/>
                <a:cs typeface="Arial Unicode MS" pitchFamily="34" charset="-128"/>
              </a:rPr>
              <a:t>-  propoxyphene                 Darvon/Darvocet</a:t>
            </a:r>
          </a:p>
          <a:p>
            <a:pPr>
              <a:buFont typeface="Wingdings 2" pitchFamily="18" charset="2"/>
              <a:buNone/>
            </a:pPr>
            <a:r>
              <a:rPr lang="en-US" altLang="en-US" dirty="0">
                <a:ea typeface="Arial Unicode MS" pitchFamily="34" charset="-128"/>
                <a:cs typeface="Arial Unicode MS" pitchFamily="34" charset="-128"/>
              </a:rPr>
              <a:t>-  fentanyl                             </a:t>
            </a:r>
            <a:r>
              <a:rPr lang="en-US" altLang="en-US" dirty="0" err="1">
                <a:ea typeface="Arial Unicode MS" pitchFamily="34" charset="-128"/>
                <a:cs typeface="Arial Unicode MS" pitchFamily="34" charset="-128"/>
              </a:rPr>
              <a:t>Sublimaze</a:t>
            </a:r>
            <a:endParaRPr lang="en-US" altLang="en-US" dirty="0">
              <a:latin typeface="Verdana" pitchFamily="34" charset="0"/>
              <a:ea typeface="Arial Unicode MS" pitchFamily="34" charset="-128"/>
              <a:cs typeface="Arial Unicode MS" pitchFamily="34" charset="-128"/>
            </a:endParaRPr>
          </a:p>
          <a:p>
            <a:pPr marL="0" indent="0">
              <a:buNone/>
            </a:pPr>
            <a:r>
              <a:rPr lang="en-US" altLang="en-US" dirty="0">
                <a:ea typeface="Arial Unicode MS" pitchFamily="34" charset="-128"/>
                <a:cs typeface="Arial Unicode MS" pitchFamily="34" charset="-128"/>
              </a:rPr>
              <a:t>-</a:t>
            </a:r>
            <a:r>
              <a:rPr lang="en-US" altLang="en-US" dirty="0"/>
              <a:t>  tramadol			    Ultram</a:t>
            </a:r>
          </a:p>
        </p:txBody>
      </p:sp>
      <p:sp>
        <p:nvSpPr>
          <p:cNvPr id="4" name="Right Arrow 3"/>
          <p:cNvSpPr/>
          <p:nvPr/>
        </p:nvSpPr>
        <p:spPr>
          <a:xfrm>
            <a:off x="3549144" y="19050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ight Arrow 4"/>
          <p:cNvSpPr/>
          <p:nvPr/>
        </p:nvSpPr>
        <p:spPr>
          <a:xfrm>
            <a:off x="3549144" y="28575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Arrow 5"/>
          <p:cNvSpPr/>
          <p:nvPr/>
        </p:nvSpPr>
        <p:spPr>
          <a:xfrm>
            <a:off x="3547852" y="33909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ight Arrow 6"/>
          <p:cNvSpPr/>
          <p:nvPr/>
        </p:nvSpPr>
        <p:spPr>
          <a:xfrm>
            <a:off x="3545269" y="387409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ight Arrow 7"/>
          <p:cNvSpPr/>
          <p:nvPr/>
        </p:nvSpPr>
        <p:spPr>
          <a:xfrm>
            <a:off x="3545269" y="440866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ight Arrow 8"/>
          <p:cNvSpPr/>
          <p:nvPr/>
        </p:nvSpPr>
        <p:spPr>
          <a:xfrm>
            <a:off x="3545269" y="4862761"/>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ight Arrow 9"/>
          <p:cNvSpPr/>
          <p:nvPr/>
        </p:nvSpPr>
        <p:spPr>
          <a:xfrm>
            <a:off x="3549144" y="23622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ight Arrow 10"/>
          <p:cNvSpPr/>
          <p:nvPr/>
        </p:nvSpPr>
        <p:spPr>
          <a:xfrm>
            <a:off x="3549144" y="5410200"/>
            <a:ext cx="838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3566003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normAutofit/>
          </a:bodyPr>
          <a:lstStyle/>
          <a:p>
            <a:pPr eaLnBrk="1" fontAlgn="auto" hangingPunct="1">
              <a:spcAft>
                <a:spcPts val="0"/>
              </a:spcAft>
              <a:defRPr/>
            </a:pPr>
            <a:r>
              <a:rPr lang="en-US" sz="4000" dirty="0">
                <a:solidFill>
                  <a:srgbClr val="00B0F0"/>
                </a:solidFill>
              </a:rPr>
              <a:t>Post-Accident Test Results</a:t>
            </a:r>
          </a:p>
        </p:txBody>
      </p:sp>
      <p:sp>
        <p:nvSpPr>
          <p:cNvPr id="46083" name="Rectangle 3"/>
          <p:cNvSpPr>
            <a:spLocks noGrp="1" noChangeArrowheads="1"/>
          </p:cNvSpPr>
          <p:nvPr>
            <p:ph idx="1"/>
          </p:nvPr>
        </p:nvSpPr>
        <p:spPr>
          <a:xfrm>
            <a:off x="457200" y="1600201"/>
            <a:ext cx="8229600" cy="4191000"/>
          </a:xfrm>
        </p:spPr>
        <p:txBody>
          <a:bodyPr>
            <a:normAutofit fontScale="92500" lnSpcReduction="10000"/>
          </a:bodyPr>
          <a:lstStyle/>
          <a:p>
            <a:pPr eaLnBrk="1" hangingPunct="1">
              <a:lnSpc>
                <a:spcPct val="90000"/>
              </a:lnSpc>
            </a:pPr>
            <a:r>
              <a:rPr lang="en-US" altLang="en-US" dirty="0"/>
              <a:t>FRA Lab will overnight the test results to the railroad’s MRO &amp; to FRA</a:t>
            </a:r>
          </a:p>
          <a:p>
            <a:pPr eaLnBrk="1" hangingPunct="1">
              <a:lnSpc>
                <a:spcPct val="90000"/>
              </a:lnSpc>
            </a:pPr>
            <a:r>
              <a:rPr lang="en-US" altLang="en-US" dirty="0"/>
              <a:t>Lab will mail results directly to the employee</a:t>
            </a:r>
          </a:p>
          <a:p>
            <a:pPr eaLnBrk="1" hangingPunct="1">
              <a:lnSpc>
                <a:spcPct val="90000"/>
              </a:lnSpc>
            </a:pPr>
            <a:r>
              <a:rPr lang="en-US" altLang="en-US" dirty="0"/>
              <a:t>If positive, the MRO will interview the surviving employees to check for a legitimate explanation (e.g., prescription medication or medical administration)</a:t>
            </a:r>
          </a:p>
          <a:p>
            <a:pPr eaLnBrk="1" hangingPunct="1">
              <a:lnSpc>
                <a:spcPct val="90000"/>
              </a:lnSpc>
            </a:pPr>
            <a:r>
              <a:rPr lang="en-US" altLang="en-US" dirty="0"/>
              <a:t>MRO will report test results to the railroad’s Designated Employer Representative (DER)</a:t>
            </a:r>
          </a:p>
          <a:p>
            <a:pPr eaLnBrk="1" hangingPunct="1">
              <a:lnSpc>
                <a:spcPct val="90000"/>
              </a:lnSpc>
            </a:pPr>
            <a:r>
              <a:rPr lang="en-US" altLang="en-US" dirty="0"/>
              <a:t>Keep checking with your MRO for the test results</a:t>
            </a:r>
          </a:p>
        </p:txBody>
      </p:sp>
    </p:spTree>
    <p:extLst>
      <p:ext uri="{BB962C8B-B14F-4D97-AF65-F5344CB8AC3E}">
        <p14:creationId xmlns:p14="http://schemas.microsoft.com/office/powerpoint/2010/main" val="40565333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pPr eaLnBrk="1" hangingPunct="1">
              <a:defRPr/>
            </a:pPr>
            <a:r>
              <a:rPr lang="en-US" sz="4000" dirty="0">
                <a:solidFill>
                  <a:srgbClr val="00B0F0"/>
                </a:solidFill>
              </a:rPr>
              <a:t>FRA Contacts  </a:t>
            </a:r>
          </a:p>
        </p:txBody>
      </p:sp>
      <p:sp>
        <p:nvSpPr>
          <p:cNvPr id="49155" name="Content Placeholder 2"/>
          <p:cNvSpPr>
            <a:spLocks noGrp="1"/>
          </p:cNvSpPr>
          <p:nvPr>
            <p:ph sz="half" idx="1"/>
          </p:nvPr>
        </p:nvSpPr>
        <p:spPr>
          <a:xfrm>
            <a:off x="838200" y="1295400"/>
            <a:ext cx="7391400" cy="4572000"/>
          </a:xfrm>
        </p:spPr>
        <p:txBody>
          <a:bodyPr>
            <a:normAutofit lnSpcReduction="10000"/>
          </a:bodyPr>
          <a:lstStyle/>
          <a:p>
            <a:pPr marL="0" indent="0" eaLnBrk="1" hangingPunct="1">
              <a:buNone/>
            </a:pPr>
            <a:r>
              <a:rPr lang="en-US" altLang="en-US" sz="1900" dirty="0">
                <a:latin typeface="Calibri" pitchFamily="34" charset="0"/>
              </a:rPr>
              <a:t>Gerald “Jerry” Powers, Drug &amp; Alcohol Program Manager, </a:t>
            </a:r>
          </a:p>
          <a:p>
            <a:pPr marL="0" indent="0">
              <a:buNone/>
            </a:pPr>
            <a:r>
              <a:rPr lang="en-US" altLang="en-US" sz="1900" dirty="0">
                <a:latin typeface="Calibri" pitchFamily="34" charset="0"/>
                <a:hlinkClick r:id="rId3"/>
              </a:rPr>
              <a:t>gerald.powers@dot.gov</a:t>
            </a:r>
            <a:r>
              <a:rPr lang="en-US" altLang="en-US" sz="1900" dirty="0">
                <a:latin typeface="Calibri" pitchFamily="34" charset="0"/>
              </a:rPr>
              <a:t> </a:t>
            </a:r>
          </a:p>
          <a:p>
            <a:pPr marL="0" indent="0">
              <a:buNone/>
            </a:pPr>
            <a:r>
              <a:rPr lang="en-US" altLang="en-US" sz="1900" dirty="0">
                <a:latin typeface="Calibri" pitchFamily="34" charset="0"/>
              </a:rPr>
              <a:t>202-493-6313</a:t>
            </a:r>
          </a:p>
          <a:p>
            <a:pPr marL="0" indent="0">
              <a:buNone/>
            </a:pPr>
            <a:endParaRPr lang="en-US" altLang="en-US" sz="1000" dirty="0">
              <a:latin typeface="Calibri" pitchFamily="34" charset="0"/>
            </a:endParaRPr>
          </a:p>
          <a:p>
            <a:pPr marL="0" indent="0">
              <a:buNone/>
            </a:pPr>
            <a:r>
              <a:rPr lang="en-US" altLang="en-US" sz="1900" dirty="0">
                <a:latin typeface="Calibri" pitchFamily="34" charset="0"/>
              </a:rPr>
              <a:t>Melissa Van Dermeir, Drug and Alcohol Program Specialist</a:t>
            </a:r>
          </a:p>
          <a:p>
            <a:pPr marL="0" indent="0">
              <a:buNone/>
            </a:pPr>
            <a:r>
              <a:rPr lang="en-US" altLang="en-US" sz="1900" dirty="0">
                <a:latin typeface="Calibri" pitchFamily="34" charset="0"/>
                <a:hlinkClick r:id="rId4"/>
              </a:rPr>
              <a:t>melissa.vandermeir@dot.gov</a:t>
            </a:r>
            <a:endParaRPr lang="en-US" altLang="en-US" sz="1900" dirty="0">
              <a:latin typeface="Calibri" pitchFamily="34" charset="0"/>
            </a:endParaRPr>
          </a:p>
          <a:p>
            <a:pPr marL="0" indent="0">
              <a:buNone/>
            </a:pPr>
            <a:r>
              <a:rPr lang="en-US" altLang="en-US" sz="1900" dirty="0">
                <a:latin typeface="Calibri" pitchFamily="34" charset="0"/>
              </a:rPr>
              <a:t>312-720-9491</a:t>
            </a:r>
          </a:p>
          <a:p>
            <a:pPr eaLnBrk="1" hangingPunct="1">
              <a:buFont typeface="Wingdings 2" pitchFamily="18" charset="2"/>
              <a:buNone/>
            </a:pPr>
            <a:endParaRPr lang="en-US" altLang="en-US" sz="1100" dirty="0">
              <a:latin typeface="Calibri" pitchFamily="34" charset="0"/>
            </a:endParaRPr>
          </a:p>
          <a:p>
            <a:pPr eaLnBrk="1" hangingPunct="1">
              <a:buFont typeface="Wingdings 2" pitchFamily="18" charset="2"/>
              <a:buNone/>
            </a:pPr>
            <a:r>
              <a:rPr lang="en-US" altLang="en-US" sz="1900" dirty="0">
                <a:latin typeface="Calibri" pitchFamily="34" charset="0"/>
              </a:rPr>
              <a:t>Sandra Volante, Drug and Alcohol Program Specialist</a:t>
            </a:r>
          </a:p>
          <a:p>
            <a:pPr marL="0" indent="0">
              <a:buNone/>
            </a:pPr>
            <a:r>
              <a:rPr lang="en-US" altLang="en-US" sz="1900" dirty="0">
                <a:latin typeface="Calibri" pitchFamily="34" charset="0"/>
                <a:hlinkClick r:id="rId5"/>
              </a:rPr>
              <a:t>sandra.volante@dot.gov</a:t>
            </a:r>
            <a:endParaRPr lang="en-US" altLang="en-US" sz="1900" dirty="0">
              <a:latin typeface="Calibri" pitchFamily="34" charset="0"/>
            </a:endParaRPr>
          </a:p>
          <a:p>
            <a:pPr marL="0" indent="0">
              <a:buNone/>
            </a:pPr>
            <a:r>
              <a:rPr lang="en-US" altLang="en-US" sz="1900" dirty="0">
                <a:latin typeface="Calibri" pitchFamily="34" charset="0"/>
              </a:rPr>
              <a:t>682-351-3428</a:t>
            </a:r>
          </a:p>
          <a:p>
            <a:pPr marL="0" indent="0" eaLnBrk="1" hangingPunct="1">
              <a:buNone/>
            </a:pPr>
            <a:endParaRPr lang="en-US" altLang="en-US" sz="1100" dirty="0">
              <a:latin typeface="Calibri" pitchFamily="34" charset="0"/>
            </a:endParaRPr>
          </a:p>
          <a:p>
            <a:pPr marL="0" indent="0" eaLnBrk="1" hangingPunct="1">
              <a:buNone/>
            </a:pPr>
            <a:r>
              <a:rPr lang="en-US" altLang="en-US" sz="1900" dirty="0">
                <a:latin typeface="Calibri" pitchFamily="34" charset="0"/>
              </a:rPr>
              <a:t>Kevin Breen, Program Management Analyst</a:t>
            </a:r>
          </a:p>
          <a:p>
            <a:pPr marL="0" indent="0" eaLnBrk="1" hangingPunct="1">
              <a:buNone/>
            </a:pPr>
            <a:r>
              <a:rPr lang="en-US" altLang="en-US" sz="1900" dirty="0">
                <a:latin typeface="Calibri" pitchFamily="34" charset="0"/>
                <a:hlinkClick r:id="rId6"/>
              </a:rPr>
              <a:t>Kevin.breen@dot.gov</a:t>
            </a:r>
            <a:endParaRPr lang="en-US" altLang="en-US" sz="1900" dirty="0">
              <a:latin typeface="Calibri" pitchFamily="34" charset="0"/>
            </a:endParaRPr>
          </a:p>
          <a:p>
            <a:pPr marL="0" indent="0" eaLnBrk="1" hangingPunct="1">
              <a:buNone/>
            </a:pPr>
            <a:r>
              <a:rPr lang="en-US" altLang="en-US" sz="1900" dirty="0">
                <a:latin typeface="Calibri" pitchFamily="34" charset="0"/>
              </a:rPr>
              <a:t>202-536-6644</a:t>
            </a:r>
          </a:p>
          <a:p>
            <a:pPr marL="0" indent="0" eaLnBrk="1" hangingPunct="1">
              <a:buNone/>
            </a:pPr>
            <a:endParaRPr lang="en-US" altLang="en-US" sz="1800" dirty="0">
              <a:latin typeface="Calibri" pitchFamily="34" charset="0"/>
            </a:endParaRPr>
          </a:p>
        </p:txBody>
      </p:sp>
    </p:spTree>
    <p:extLst>
      <p:ext uri="{BB962C8B-B14F-4D97-AF65-F5344CB8AC3E}">
        <p14:creationId xmlns:p14="http://schemas.microsoft.com/office/powerpoint/2010/main" val="442482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fontAlgn="auto" hangingPunct="1">
              <a:spcAft>
                <a:spcPts val="0"/>
              </a:spcAft>
              <a:defRPr/>
            </a:pPr>
            <a:r>
              <a:rPr lang="en-US" dirty="0">
                <a:solidFill>
                  <a:srgbClr val="00B0F0"/>
                </a:solidFill>
              </a:rPr>
              <a:t>Post-Accident Qualifying Events</a:t>
            </a:r>
          </a:p>
        </p:txBody>
      </p:sp>
      <p:sp>
        <p:nvSpPr>
          <p:cNvPr id="14339" name="Rectangle 3"/>
          <p:cNvSpPr>
            <a:spLocks noGrp="1" noChangeArrowheads="1"/>
          </p:cNvSpPr>
          <p:nvPr>
            <p:ph idx="1"/>
          </p:nvPr>
        </p:nvSpPr>
        <p:spPr/>
        <p:txBody>
          <a:bodyPr>
            <a:normAutofit lnSpcReduction="10000"/>
          </a:bodyPr>
          <a:lstStyle/>
          <a:p>
            <a:pPr eaLnBrk="1" hangingPunct="1">
              <a:lnSpc>
                <a:spcPct val="90000"/>
              </a:lnSpc>
              <a:buFont typeface="Wingdings" pitchFamily="2" charset="2"/>
              <a:buNone/>
            </a:pPr>
            <a:r>
              <a:rPr lang="en-US" altLang="en-US" b="1" u="sng" dirty="0"/>
              <a:t>Major Train Accident</a:t>
            </a:r>
            <a:r>
              <a:rPr lang="en-US" altLang="en-US" dirty="0"/>
              <a:t> - Rail equipment accident $12,600+ that involves one or more of these:</a:t>
            </a:r>
          </a:p>
          <a:p>
            <a:r>
              <a:rPr lang="en-US" altLang="en-US" dirty="0"/>
              <a:t>Fatality of an </a:t>
            </a:r>
            <a:r>
              <a:rPr lang="en-US" dirty="0"/>
              <a:t>on-duty railroad employee or regulated contractor</a:t>
            </a:r>
            <a:r>
              <a:rPr lang="en-US" altLang="en-US" dirty="0"/>
              <a:t>; or</a:t>
            </a:r>
          </a:p>
          <a:p>
            <a:pPr eaLnBrk="1" hangingPunct="1">
              <a:lnSpc>
                <a:spcPct val="90000"/>
              </a:lnSpc>
            </a:pPr>
            <a:r>
              <a:rPr lang="en-US" altLang="en-US" dirty="0"/>
              <a:t>Release of hazmat lading with an</a:t>
            </a:r>
          </a:p>
          <a:p>
            <a:pPr lvl="1">
              <a:lnSpc>
                <a:spcPct val="90000"/>
              </a:lnSpc>
            </a:pPr>
            <a:r>
              <a:rPr lang="en-US" altLang="en-US" dirty="0"/>
              <a:t>Evacuation; or</a:t>
            </a:r>
          </a:p>
          <a:p>
            <a:pPr lvl="1">
              <a:lnSpc>
                <a:spcPct val="90000"/>
              </a:lnSpc>
            </a:pPr>
            <a:r>
              <a:rPr lang="en-US" altLang="en-US" dirty="0"/>
              <a:t>Reportable injury from hazmat; </a:t>
            </a:r>
          </a:p>
          <a:p>
            <a:pPr eaLnBrk="1" hangingPunct="1">
              <a:lnSpc>
                <a:spcPct val="90000"/>
              </a:lnSpc>
            </a:pPr>
            <a:r>
              <a:rPr lang="en-US" altLang="en-US" dirty="0"/>
              <a:t>$1.5 Million+ railroad property damage</a:t>
            </a:r>
          </a:p>
          <a:p>
            <a:pPr eaLnBrk="1" hangingPunct="1">
              <a:lnSpc>
                <a:spcPct val="90000"/>
              </a:lnSpc>
              <a:buFont typeface="Wingdings 2" pitchFamily="18" charset="2"/>
              <a:buNone/>
            </a:pPr>
            <a:r>
              <a:rPr lang="en-US" altLang="en-US" dirty="0"/>
              <a:t>    </a:t>
            </a:r>
          </a:p>
        </p:txBody>
      </p:sp>
    </p:spTree>
    <p:extLst>
      <p:ext uri="{BB962C8B-B14F-4D97-AF65-F5344CB8AC3E}">
        <p14:creationId xmlns:p14="http://schemas.microsoft.com/office/powerpoint/2010/main" val="2150870050"/>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00B0F0"/>
                </a:solidFill>
              </a:rPr>
              <a:t>FRA Post-Accident Toxicological Smart Phone Application</a:t>
            </a:r>
          </a:p>
        </p:txBody>
      </p:sp>
      <p:sp>
        <p:nvSpPr>
          <p:cNvPr id="6" name="Rectangle 5"/>
          <p:cNvSpPr/>
          <p:nvPr/>
        </p:nvSpPr>
        <p:spPr>
          <a:xfrm>
            <a:off x="609600" y="1690062"/>
            <a:ext cx="7924800" cy="3170099"/>
          </a:xfrm>
          <a:prstGeom prst="rect">
            <a:avLst/>
          </a:prstGeom>
        </p:spPr>
        <p:txBody>
          <a:bodyPr wrap="square">
            <a:spAutoFit/>
          </a:bodyPr>
          <a:lstStyle/>
          <a:p>
            <a:r>
              <a:rPr lang="en-US" sz="2000" dirty="0"/>
              <a:t>As part of FRA’s drug and alcohol testing program, certain accidents/incident are subject to Part 49 CFR 219, Subpart C Post Accident Testing requirements. </a:t>
            </a:r>
          </a:p>
          <a:p>
            <a:endParaRPr lang="en-US" sz="2000" dirty="0"/>
          </a:p>
          <a:p>
            <a:r>
              <a:rPr lang="en-US" sz="2000" dirty="0"/>
              <a:t>In order, for railroad managers and their regulated contractors to make more rapid FRA Post Accident testing determinations, FRA has developed a smart phone application (app) for use on both Apple and Android devices.  </a:t>
            </a:r>
          </a:p>
          <a:p>
            <a:endParaRPr lang="en-US" sz="2000" dirty="0"/>
          </a:p>
          <a:p>
            <a:r>
              <a:rPr lang="en-US" sz="2000" dirty="0"/>
              <a:t>The FRA PATT app is a tool that is available to all railroad and contractor employees to help them understand FRA’s Post Accident requirements.</a:t>
            </a:r>
          </a:p>
        </p:txBody>
      </p:sp>
    </p:spTree>
    <p:extLst>
      <p:ext uri="{BB962C8B-B14F-4D97-AF65-F5344CB8AC3E}">
        <p14:creationId xmlns:p14="http://schemas.microsoft.com/office/powerpoint/2010/main" val="37374247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00B0F0"/>
                </a:solidFill>
              </a:rPr>
              <a:t>FRA Post-Accident Toxicological Smart Phone Application</a:t>
            </a:r>
          </a:p>
        </p:txBody>
      </p:sp>
      <p:sp>
        <p:nvSpPr>
          <p:cNvPr id="6" name="Rectangle 5"/>
          <p:cNvSpPr/>
          <p:nvPr/>
        </p:nvSpPr>
        <p:spPr>
          <a:xfrm>
            <a:off x="457200" y="1600200"/>
            <a:ext cx="8305800" cy="3477875"/>
          </a:xfrm>
          <a:prstGeom prst="rect">
            <a:avLst/>
          </a:prstGeom>
        </p:spPr>
        <p:txBody>
          <a:bodyPr wrap="square">
            <a:spAutoFit/>
          </a:bodyPr>
          <a:lstStyle/>
          <a:p>
            <a:r>
              <a:rPr lang="en-US" sz="2000" dirty="0"/>
              <a:t>Part 219 Subpart C defines the train accident/incident thresholds that require testing.  This post-accident testing helps FRA accident investigators determine whether the use of drugs and alcohol by involved railroad employees or contractors may have contributed to the cause or severity of a particular accident.  </a:t>
            </a:r>
          </a:p>
          <a:p>
            <a:endParaRPr lang="en-US" sz="2000" dirty="0"/>
          </a:p>
          <a:p>
            <a:r>
              <a:rPr lang="en-US" sz="2000" dirty="0"/>
              <a:t>The goal of this application is to aid regulated employers (railroad or contractor) in determining whether a rule-triggering post-accident testing event has occurred as well as who to test; and that the decision to test is made quickly after reasonable inquiry and good faith judgment by an on-site supervisor</a:t>
            </a:r>
          </a:p>
        </p:txBody>
      </p:sp>
    </p:spTree>
    <p:extLst>
      <p:ext uri="{BB962C8B-B14F-4D97-AF65-F5344CB8AC3E}">
        <p14:creationId xmlns:p14="http://schemas.microsoft.com/office/powerpoint/2010/main" val="33660157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solidFill>
                  <a:srgbClr val="00B0F0"/>
                </a:solidFill>
              </a:rPr>
              <a:t>FRA Post-Accident Toxicological Smart Phone Application</a:t>
            </a:r>
          </a:p>
        </p:txBody>
      </p:sp>
      <p:sp>
        <p:nvSpPr>
          <p:cNvPr id="6" name="Rectangle 5"/>
          <p:cNvSpPr/>
          <p:nvPr/>
        </p:nvSpPr>
        <p:spPr>
          <a:xfrm>
            <a:off x="762000" y="1676400"/>
            <a:ext cx="7924800" cy="5000625"/>
          </a:xfrm>
          <a:prstGeom prst="rect">
            <a:avLst/>
          </a:prstGeom>
        </p:spPr>
        <p:txBody>
          <a:bodyPr wrap="square">
            <a:spAutoFit/>
          </a:bodyPr>
          <a:lstStyle/>
          <a:p>
            <a:r>
              <a:rPr lang="en-US" sz="2000" dirty="0"/>
              <a:t>Blood and urine collections from surviving employees/contractors must be completed within for (4) hours of the accident with the proper supplies and forms; and blood, urine, and tissue collections from fatally injured personnel must be completed as soon as practicable.  </a:t>
            </a:r>
          </a:p>
          <a:p>
            <a:endParaRPr lang="en-US" sz="2000" dirty="0"/>
          </a:p>
          <a:p>
            <a:r>
              <a:rPr lang="en-US" sz="2000" dirty="0"/>
              <a:t>In addition, this application is likewise intended to protect employees from inadvertent incursions upon their right-to-privacy represented by tests performed erroneously.</a:t>
            </a:r>
          </a:p>
          <a:p>
            <a:endParaRPr lang="en-US" sz="2000" dirty="0"/>
          </a:p>
          <a:p>
            <a:r>
              <a:rPr lang="en-US" sz="2000" dirty="0"/>
              <a:t>You can upload the application to your Apple or Android device:</a:t>
            </a:r>
          </a:p>
          <a:p>
            <a:endParaRPr lang="en-US" sz="2000" dirty="0"/>
          </a:p>
          <a:p>
            <a:endParaRPr lang="en-US" sz="2000" dirty="0"/>
          </a:p>
          <a:p>
            <a:pPr lvl="0"/>
            <a:endParaRPr lang="en-US" sz="2000" dirty="0">
              <a:solidFill>
                <a:prstClr val="black"/>
              </a:solidFill>
            </a:endParaRPr>
          </a:p>
          <a:p>
            <a:endParaRPr lang="en-US" dirty="0"/>
          </a:p>
          <a:p>
            <a:endParaRPr lang="en-US" dirty="0"/>
          </a:p>
          <a:p>
            <a:endParaRPr lang="en-US" dirty="0"/>
          </a:p>
        </p:txBody>
      </p:sp>
      <p:pic>
        <p:nvPicPr>
          <p:cNvPr id="2" name="Picture 1"/>
          <p:cNvPicPr>
            <a:picLocks noChangeAspect="1"/>
          </p:cNvPicPr>
          <p:nvPr/>
        </p:nvPicPr>
        <p:blipFill>
          <a:blip r:embed="rId3"/>
          <a:stretch>
            <a:fillRect/>
          </a:stretch>
        </p:blipFill>
        <p:spPr>
          <a:xfrm>
            <a:off x="4230568" y="4953000"/>
            <a:ext cx="646232" cy="762000"/>
          </a:xfrm>
          <a:prstGeom prst="rect">
            <a:avLst/>
          </a:prstGeom>
        </p:spPr>
      </p:pic>
    </p:spTree>
    <p:extLst>
      <p:ext uri="{BB962C8B-B14F-4D97-AF65-F5344CB8AC3E}">
        <p14:creationId xmlns:p14="http://schemas.microsoft.com/office/powerpoint/2010/main" val="31670279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212307" y="3505200"/>
            <a:ext cx="2725702" cy="1900661"/>
            <a:chOff x="3124200" y="2308676"/>
            <a:chExt cx="3171636" cy="2233613"/>
          </a:xfrm>
        </p:grpSpPr>
        <p:grpSp>
          <p:nvGrpSpPr>
            <p:cNvPr id="17" name="Group 16"/>
            <p:cNvGrpSpPr/>
            <p:nvPr/>
          </p:nvGrpSpPr>
          <p:grpSpPr>
            <a:xfrm>
              <a:off x="3124200" y="2308676"/>
              <a:ext cx="3171636" cy="2233613"/>
              <a:chOff x="927284" y="1042987"/>
              <a:chExt cx="7283266" cy="5129213"/>
            </a:xfrm>
          </p:grpSpPr>
          <p:pic>
            <p:nvPicPr>
              <p:cNvPr id="19" name="Picture 18">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33450" y="1042987"/>
                <a:ext cx="7277100" cy="1351501"/>
              </a:xfrm>
              <a:prstGeom prst="rect">
                <a:avLst/>
              </a:prstGeom>
            </p:spPr>
          </p:pic>
          <p:pic>
            <p:nvPicPr>
              <p:cNvPr id="20" name="Picture 19">
                <a:hlinkClick r:id="rId5"/>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933450" y="2845231"/>
                <a:ext cx="1685764" cy="2208508"/>
              </a:xfrm>
              <a:prstGeom prst="rect">
                <a:avLst/>
              </a:prstGeom>
            </p:spPr>
          </p:pic>
          <p:pic>
            <p:nvPicPr>
              <p:cNvPr id="21" name="Picture 20">
                <a:hlinkClick r:id="rId7"/>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410200" y="2845231"/>
                <a:ext cx="2141932" cy="2208508"/>
              </a:xfrm>
              <a:prstGeom prst="rect">
                <a:avLst/>
              </a:prstGeom>
            </p:spPr>
          </p:pic>
          <p:pic>
            <p:nvPicPr>
              <p:cNvPr id="22" name="Picture 21"/>
              <p:cNvPicPr>
                <a:picLocks noChangeAspect="1"/>
              </p:cNvPicPr>
              <p:nvPr/>
            </p:nvPicPr>
            <p:blipFill rotWithShape="1">
              <a:blip r:embed="rId9" cstate="print">
                <a:extLst>
                  <a:ext uri="{28A0092B-C50C-407E-A947-70E740481C1C}">
                    <a14:useLocalDpi xmlns:a14="http://schemas.microsoft.com/office/drawing/2010/main" val="0"/>
                  </a:ext>
                </a:extLst>
              </a:blip>
              <a:srcRect l="-85"/>
              <a:stretch/>
            </p:blipFill>
            <p:spPr>
              <a:xfrm>
                <a:off x="927284" y="5407617"/>
                <a:ext cx="7277100" cy="764583"/>
              </a:xfrm>
              <a:prstGeom prst="rect">
                <a:avLst/>
              </a:prstGeom>
            </p:spPr>
          </p:pic>
        </p:grpSp>
        <p:pic>
          <p:nvPicPr>
            <p:cNvPr id="18" name="Picture 17">
              <a:hlinkClick r:id="rId10"/>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007149" y="3188345"/>
              <a:ext cx="945851" cy="772039"/>
            </a:xfrm>
            <a:prstGeom prst="rect">
              <a:avLst/>
            </a:prstGeom>
          </p:spPr>
        </p:pic>
      </p:grpSp>
      <p:sp>
        <p:nvSpPr>
          <p:cNvPr id="23" name="Rectangle 22"/>
          <p:cNvSpPr/>
          <p:nvPr/>
        </p:nvSpPr>
        <p:spPr>
          <a:xfrm>
            <a:off x="2819400" y="3088269"/>
            <a:ext cx="3276600" cy="1062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5"/>
          <p:cNvSpPr txBox="1">
            <a:spLocks noChangeArrowheads="1"/>
          </p:cNvSpPr>
          <p:nvPr/>
        </p:nvSpPr>
        <p:spPr bwMode="auto">
          <a:xfrm>
            <a:off x="533400" y="838200"/>
            <a:ext cx="8001000" cy="1335750"/>
          </a:xfrm>
          <a:prstGeom prst="rect">
            <a:avLst/>
          </a:prstGeom>
          <a:noFill/>
          <a:ln w="12700" cap="sq">
            <a:noFill/>
            <a:miter lim="800000"/>
            <a:headEnd type="none" w="sm" len="sm"/>
            <a:tailEnd type="none" w="sm" len="sm"/>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0"/>
              </a:spcAft>
              <a:buNone/>
              <a:defRPr sz="2800">
                <a:solidFill>
                  <a:schemeClr val="tx1"/>
                </a:solidFill>
                <a:latin typeface="+mn-lt"/>
                <a:ea typeface="+mn-ea"/>
                <a:cs typeface="+mn-cs"/>
              </a:defRPr>
            </a:lvl1pPr>
            <a:lvl2pPr marL="457200" indent="0" algn="ctr" rtl="0" eaLnBrk="0" fontAlgn="base" hangingPunct="0">
              <a:spcBef>
                <a:spcPct val="20000"/>
              </a:spcBef>
              <a:spcAft>
                <a:spcPct val="0"/>
              </a:spcAft>
              <a:buNone/>
              <a:defRPr sz="2400">
                <a:solidFill>
                  <a:schemeClr val="tx1"/>
                </a:solidFill>
                <a:latin typeface="+mn-lt"/>
              </a:defRPr>
            </a:lvl2pPr>
            <a:lvl3pPr marL="914400" indent="0" algn="ctr" rtl="0" eaLnBrk="0" fontAlgn="base" hangingPunct="0">
              <a:spcBef>
                <a:spcPct val="20000"/>
              </a:spcBef>
              <a:spcAft>
                <a:spcPct val="0"/>
              </a:spcAft>
              <a:buNone/>
              <a:defRPr>
                <a:solidFill>
                  <a:schemeClr val="tx1"/>
                </a:solidFill>
                <a:latin typeface="+mn-lt"/>
              </a:defRPr>
            </a:lvl3pPr>
            <a:lvl4pPr marL="1371600" indent="0" algn="ctr" rtl="0" eaLnBrk="0" fontAlgn="base" hangingPunct="0">
              <a:spcBef>
                <a:spcPct val="20000"/>
              </a:spcBef>
              <a:spcAft>
                <a:spcPct val="0"/>
              </a:spcAft>
              <a:buNone/>
              <a:defRPr sz="1600">
                <a:solidFill>
                  <a:schemeClr val="tx1"/>
                </a:solidFill>
                <a:latin typeface="+mn-lt"/>
              </a:defRPr>
            </a:lvl4pPr>
            <a:lvl5pPr marL="1828800" indent="0" algn="ctr" rtl="0" eaLnBrk="0" fontAlgn="base" hangingPunct="0">
              <a:spcBef>
                <a:spcPct val="20000"/>
              </a:spcBef>
              <a:spcAft>
                <a:spcPct val="0"/>
              </a:spcAft>
              <a:buNone/>
              <a:defRPr sz="1400">
                <a:solidFill>
                  <a:schemeClr val="tx1"/>
                </a:solidFill>
                <a:latin typeface="+mn-lt"/>
              </a:defRPr>
            </a:lvl5pPr>
            <a:lvl6pPr marL="2286000" indent="0" algn="ctr" rtl="0" fontAlgn="base">
              <a:spcBef>
                <a:spcPct val="20000"/>
              </a:spcBef>
              <a:spcAft>
                <a:spcPct val="0"/>
              </a:spcAft>
              <a:buNone/>
              <a:defRPr sz="1400">
                <a:solidFill>
                  <a:schemeClr val="tx1"/>
                </a:solidFill>
                <a:latin typeface="+mn-lt"/>
              </a:defRPr>
            </a:lvl6pPr>
            <a:lvl7pPr marL="2743200" indent="0" algn="ctr" rtl="0" fontAlgn="base">
              <a:spcBef>
                <a:spcPct val="20000"/>
              </a:spcBef>
              <a:spcAft>
                <a:spcPct val="0"/>
              </a:spcAft>
              <a:buNone/>
              <a:defRPr sz="1400">
                <a:solidFill>
                  <a:schemeClr val="tx1"/>
                </a:solidFill>
                <a:latin typeface="+mn-lt"/>
              </a:defRPr>
            </a:lvl7pPr>
            <a:lvl8pPr marL="3200400" indent="0" algn="ctr" rtl="0" fontAlgn="base">
              <a:spcBef>
                <a:spcPct val="20000"/>
              </a:spcBef>
              <a:spcAft>
                <a:spcPct val="0"/>
              </a:spcAft>
              <a:buNone/>
              <a:defRPr sz="1400">
                <a:solidFill>
                  <a:schemeClr val="tx1"/>
                </a:solidFill>
                <a:latin typeface="+mn-lt"/>
              </a:defRPr>
            </a:lvl8pPr>
            <a:lvl9pPr marL="3657600" indent="0" algn="ctr" rtl="0" fontAlgn="base">
              <a:spcBef>
                <a:spcPct val="20000"/>
              </a:spcBef>
              <a:spcAft>
                <a:spcPct val="0"/>
              </a:spcAft>
              <a:buNone/>
              <a:defRPr sz="1400">
                <a:solidFill>
                  <a:schemeClr val="tx1"/>
                </a:solidFill>
                <a:latin typeface="+mn-lt"/>
              </a:defRPr>
            </a:lvl9pPr>
          </a:lstStyle>
          <a:p>
            <a:pPr algn="r"/>
            <a:endParaRPr lang="en-US" b="1" i="1" dirty="0">
              <a:solidFill>
                <a:srgbClr val="0070C0"/>
              </a:solidFill>
            </a:endParaRPr>
          </a:p>
          <a:p>
            <a:pPr algn="l">
              <a:buClr>
                <a:srgbClr val="3333CC"/>
              </a:buClr>
            </a:pPr>
            <a:endParaRPr lang="en-US" sz="800" dirty="0">
              <a:solidFill>
                <a:prstClr val="black"/>
              </a:solidFill>
            </a:endParaRPr>
          </a:p>
          <a:p>
            <a:endParaRPr lang="en-US" sz="1800" b="1" i="1" dirty="0">
              <a:solidFill>
                <a:srgbClr val="0070C0"/>
              </a:solidFill>
              <a:latin typeface="Arial" panose="020B0604020202020204" pitchFamily="34" charset="0"/>
              <a:cs typeface="Arial" panose="020B0604020202020204" pitchFamily="34" charset="0"/>
            </a:endParaRPr>
          </a:p>
          <a:p>
            <a:pPr algn="l">
              <a:buClr>
                <a:srgbClr val="3333CC"/>
              </a:buClr>
            </a:pPr>
            <a:endParaRPr lang="en-US" sz="1800" dirty="0">
              <a:solidFill>
                <a:prstClr val="black"/>
              </a:solidFill>
            </a:endParaRPr>
          </a:p>
        </p:txBody>
      </p:sp>
      <p:sp>
        <p:nvSpPr>
          <p:cNvPr id="2" name="Title 1"/>
          <p:cNvSpPr>
            <a:spLocks noGrp="1"/>
          </p:cNvSpPr>
          <p:nvPr>
            <p:ph type="ctrTitle"/>
          </p:nvPr>
        </p:nvSpPr>
        <p:spPr>
          <a:xfrm>
            <a:off x="304800" y="1981200"/>
            <a:ext cx="8382000" cy="685800"/>
          </a:xfrm>
        </p:spPr>
        <p:txBody>
          <a:bodyPr>
            <a:normAutofit/>
          </a:bodyPr>
          <a:lstStyle/>
          <a:p>
            <a:r>
              <a:rPr lang="en-US" sz="3600" b="1" dirty="0">
                <a:solidFill>
                  <a:schemeClr val="tx2"/>
                </a:solidFill>
                <a:latin typeface="Arial Black" panose="020B0A04020102020204" pitchFamily="34" charset="0"/>
              </a:rPr>
              <a:t>RAIL</a:t>
            </a:r>
            <a:r>
              <a:rPr lang="en-US" sz="3600" b="1" i="1" dirty="0">
                <a:solidFill>
                  <a:schemeClr val="tx2"/>
                </a:solidFill>
                <a:latin typeface="Arial" panose="020B0604020202020204" pitchFamily="34" charset="0"/>
                <a:cs typeface="Arial" panose="020B0604020202020204" pitchFamily="34" charset="0"/>
              </a:rPr>
              <a:t>– Moving America Forward</a:t>
            </a:r>
          </a:p>
        </p:txBody>
      </p:sp>
      <p:cxnSp>
        <p:nvCxnSpPr>
          <p:cNvPr id="11" name="Straight Connector 10"/>
          <p:cNvCxnSpPr/>
          <p:nvPr/>
        </p:nvCxnSpPr>
        <p:spPr>
          <a:xfrm>
            <a:off x="4267200" y="0"/>
            <a:ext cx="4267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3124200" y="3200400"/>
            <a:ext cx="2743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1800" b="1" i="1" dirty="0">
                <a:solidFill>
                  <a:srgbClr val="1F497D"/>
                </a:solidFill>
                <a:latin typeface="Arial" panose="020B0604020202020204" pitchFamily="34" charset="0"/>
                <a:cs typeface="Arial" panose="020B0604020202020204" pitchFamily="34" charset="0"/>
              </a:rPr>
              <a:t>Visit us at:</a:t>
            </a:r>
          </a:p>
          <a:p>
            <a:pPr fontAlgn="auto">
              <a:spcAft>
                <a:spcPts val="0"/>
              </a:spcAft>
            </a:pPr>
            <a:r>
              <a:rPr lang="en-US" sz="1800" b="1" i="1" dirty="0">
                <a:solidFill>
                  <a:prstClr val="black"/>
                </a:solidFill>
                <a:latin typeface="Arial" panose="020B0604020202020204" pitchFamily="34" charset="0"/>
                <a:cs typeface="Arial" panose="020B0604020202020204" pitchFamily="34" charset="0"/>
              </a:rPr>
              <a:t>www.fra.dot.gov</a:t>
            </a:r>
          </a:p>
        </p:txBody>
      </p:sp>
    </p:spTree>
    <p:extLst>
      <p:ext uri="{BB962C8B-B14F-4D97-AF65-F5344CB8AC3E}">
        <p14:creationId xmlns:p14="http://schemas.microsoft.com/office/powerpoint/2010/main" val="658891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dirty="0">
                <a:solidFill>
                  <a:srgbClr val="00B0F0"/>
                </a:solidFill>
              </a:rPr>
              <a:t>Evacuation</a:t>
            </a:r>
          </a:p>
        </p:txBody>
      </p:sp>
      <p:sp>
        <p:nvSpPr>
          <p:cNvPr id="14339" name="Rectangle 3"/>
          <p:cNvSpPr>
            <a:spLocks noGrp="1" noChangeArrowheads="1"/>
          </p:cNvSpPr>
          <p:nvPr>
            <p:ph idx="1"/>
          </p:nvPr>
        </p:nvSpPr>
        <p:spPr>
          <a:xfrm>
            <a:off x="457200" y="1600201"/>
            <a:ext cx="8229600" cy="4267200"/>
          </a:xfrm>
        </p:spPr>
        <p:txBody>
          <a:bodyPr>
            <a:normAutofit/>
          </a:bodyPr>
          <a:lstStyle/>
          <a:p>
            <a:r>
              <a:rPr lang="en-US" sz="3600" dirty="0"/>
              <a:t>An evacuation is the relocation of people to a safe area to avoid exposure.  It is normally initiated by local authorities, usually by the responding fire or police department, and </a:t>
            </a:r>
            <a:r>
              <a:rPr lang="en-US" sz="3600" u="sng" dirty="0"/>
              <a:t>may be either a mandatory or voluntary evacuation</a:t>
            </a:r>
            <a:r>
              <a:rPr lang="en-US" sz="3600" dirty="0"/>
              <a:t>.</a:t>
            </a:r>
          </a:p>
        </p:txBody>
      </p:sp>
    </p:spTree>
    <p:extLst>
      <p:ext uri="{BB962C8B-B14F-4D97-AF65-F5344CB8AC3E}">
        <p14:creationId xmlns:p14="http://schemas.microsoft.com/office/powerpoint/2010/main" val="4069810825"/>
      </p:ext>
    </p:extLst>
  </p:cSld>
  <p:clrMapOvr>
    <a:masterClrMapping/>
  </p:clrMapOvr>
  <p:transition/>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11257</TotalTime>
  <Words>7742</Words>
  <Application>Microsoft Office PowerPoint</Application>
  <PresentationFormat>On-screen Show (4:3)</PresentationFormat>
  <Paragraphs>590</Paragraphs>
  <Slides>83</Slides>
  <Notes>83</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83</vt:i4>
      </vt:variant>
    </vt:vector>
  </HeadingPairs>
  <TitlesOfParts>
    <vt:vector size="95" baseType="lpstr">
      <vt:lpstr>Arial</vt:lpstr>
      <vt:lpstr>Arial Black</vt:lpstr>
      <vt:lpstr>Arial Unicode MS</vt:lpstr>
      <vt:lpstr>Calibri</vt:lpstr>
      <vt:lpstr>Times New Roman</vt:lpstr>
      <vt:lpstr>Verdana</vt:lpstr>
      <vt:lpstr>Wingdings</vt:lpstr>
      <vt:lpstr>Wingdings 2</vt:lpstr>
      <vt:lpstr>3_Office Theme</vt:lpstr>
      <vt:lpstr>4_Office Theme</vt:lpstr>
      <vt:lpstr>5_Office Theme</vt:lpstr>
      <vt:lpstr>Acrobat Document</vt:lpstr>
      <vt:lpstr>Post-Accident Training</vt:lpstr>
      <vt:lpstr>Post-Accident Tox Boxes</vt:lpstr>
      <vt:lpstr>PowerPoint Presentation</vt:lpstr>
      <vt:lpstr>PowerPoint Presentation</vt:lpstr>
      <vt:lpstr>Post-Accident Qualifying Events</vt:lpstr>
      <vt:lpstr>Post-Accident Testing Exceptions</vt:lpstr>
      <vt:lpstr>Highway/Rail Grade Crossing Accident Exception</vt:lpstr>
      <vt:lpstr>Post-Accident Qualifying Events</vt:lpstr>
      <vt:lpstr>Evacuation</vt:lpstr>
      <vt:lpstr>Fuel Oil Spill</vt:lpstr>
      <vt:lpstr>Post-Accident Qualifying Events</vt:lpstr>
      <vt:lpstr>Post-Accident Qualifying Events</vt:lpstr>
      <vt:lpstr>Post-Accident Qualifying Events</vt:lpstr>
      <vt:lpstr>Highway-Rail Grade Crossing Accident/Incident</vt:lpstr>
      <vt:lpstr>Human-factor highway-rail grade crossing accident/incident </vt:lpstr>
      <vt:lpstr>Post Accident Qualifying Events</vt:lpstr>
      <vt:lpstr>Which Crewmembers to Test?</vt:lpstr>
      <vt:lpstr>Other Regulated Employees to Test </vt:lpstr>
      <vt:lpstr>Event Determination</vt:lpstr>
      <vt:lpstr>Group Quiz</vt:lpstr>
      <vt:lpstr>Group Quiz</vt:lpstr>
      <vt:lpstr>Deadhead Crew</vt:lpstr>
      <vt:lpstr>Remaining Available</vt:lpstr>
      <vt:lpstr>Remaining Available</vt:lpstr>
      <vt:lpstr>Subpart C—Post-Accident Toxicological Testing - RECALL</vt:lpstr>
      <vt:lpstr>Subpart C—Post-Accident Toxicological Testing</vt:lpstr>
      <vt:lpstr>Subpart C—Post-Accident Toxicological Testing</vt:lpstr>
      <vt:lpstr>Subpart C—Post-Accident Toxicological Testing</vt:lpstr>
      <vt:lpstr>Subpart C—Post-Accident Toxicological Testing</vt:lpstr>
      <vt:lpstr>Subpart C—Post-Accident Toxicological Testing</vt:lpstr>
      <vt:lpstr>Employee’s Consent</vt:lpstr>
      <vt:lpstr>Post-Accident Tox Boxes</vt:lpstr>
      <vt:lpstr>Prepare in Advance</vt:lpstr>
      <vt:lpstr>Prepare in Advance</vt:lpstr>
      <vt:lpstr>Prepare in Advance</vt:lpstr>
      <vt:lpstr>Timely Collection</vt:lpstr>
      <vt:lpstr>Timely Collection</vt:lpstr>
      <vt:lpstr>Medical Treatment</vt:lpstr>
      <vt:lpstr>Post-Accident Collections</vt:lpstr>
      <vt:lpstr>Where to Collect Post-Accident Specimens</vt:lpstr>
      <vt:lpstr>Where to Collect Post-Accident Specimens</vt:lpstr>
      <vt:lpstr>Post-Accident Tox Box</vt:lpstr>
      <vt:lpstr>Post-Accident Tox Boxes</vt:lpstr>
      <vt:lpstr>Standard Post-Accident Tox Box</vt:lpstr>
      <vt:lpstr>Standard Post-Accident Tox Box</vt:lpstr>
      <vt:lpstr>Standard Post-Accident Tox Box</vt:lpstr>
      <vt:lpstr>Standard Post-Accident Tox Box</vt:lpstr>
      <vt:lpstr>Standard Post-Accident Tox Box Instructions</vt:lpstr>
      <vt:lpstr>Current Post-Accident Shipping Label</vt:lpstr>
      <vt:lpstr>Standard Post-Accident Tox Box Form F6180.74 (Rev. 06-17)</vt:lpstr>
      <vt:lpstr>Standard Post-Accident Tox Box</vt:lpstr>
      <vt:lpstr>Letter Included in PATT Boxes</vt:lpstr>
      <vt:lpstr>Clarification for FRA Post-Accident Testing</vt:lpstr>
      <vt:lpstr>Clarification for FRA Post-Accident Testing</vt:lpstr>
      <vt:lpstr>Clarification for FRA Post-Accident Testing</vt:lpstr>
      <vt:lpstr>Clarification for FRA Post-Accident Testing</vt:lpstr>
      <vt:lpstr>Standard Post-Accident Tox Box</vt:lpstr>
      <vt:lpstr>Completing and Preparing the Collection for Shipment</vt:lpstr>
      <vt:lpstr>Post Accident Form 74 – Step 5</vt:lpstr>
      <vt:lpstr>Sealing the Tox Box</vt:lpstr>
      <vt:lpstr>Transporting to Lab</vt:lpstr>
      <vt:lpstr>Transporting to Lab</vt:lpstr>
      <vt:lpstr>Chesapeake Toxicology Resources</vt:lpstr>
      <vt:lpstr>Post-Mortem Post-Accident Tox Box</vt:lpstr>
      <vt:lpstr>Post-Mortem Post-Accident Tox Boxes</vt:lpstr>
      <vt:lpstr>Post-Mortem Post-Accident Tox Box</vt:lpstr>
      <vt:lpstr>Post-Mortem Post-Accident Tox Boxes</vt:lpstr>
      <vt:lpstr>Post-Accident Post-Mortem Tox Box Instructions</vt:lpstr>
      <vt:lpstr>Post-Mortem Post-Accident Tox Boxes Form F6180.73 (Rev. 06-17)</vt:lpstr>
      <vt:lpstr>Post-Mortem Post-Accident Tox Box Form F6180.75 (Rev. 06-17)</vt:lpstr>
      <vt:lpstr>Post-Mortem Post-Accident Tox Box</vt:lpstr>
      <vt:lpstr>Chesapeake Toxicology Resources </vt:lpstr>
      <vt:lpstr>Group Quiz</vt:lpstr>
      <vt:lpstr>Group Quiz</vt:lpstr>
      <vt:lpstr>FRA Notification of Event</vt:lpstr>
      <vt:lpstr>Current Post-Accident Testing Panel</vt:lpstr>
      <vt:lpstr>Post-Accident Testing Panel</vt:lpstr>
      <vt:lpstr>Post-Accident Test Results</vt:lpstr>
      <vt:lpstr>FRA Contacts  </vt:lpstr>
      <vt:lpstr>FRA Post-Accident Toxicological Smart Phone Application</vt:lpstr>
      <vt:lpstr>FRA Post-Accident Toxicological Smart Phone Application</vt:lpstr>
      <vt:lpstr>FRA Post-Accident Toxicological Smart Phone Application</vt:lpstr>
      <vt:lpstr>RAIL– Moving America Forward</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dc:title>
  <dc:creator>Noe, Sam (FRA)</dc:creator>
  <cp:lastModifiedBy>Volante, Sandra (FRA)</cp:lastModifiedBy>
  <cp:revision>334</cp:revision>
  <cp:lastPrinted>2015-12-02T14:53:35Z</cp:lastPrinted>
  <dcterms:created xsi:type="dcterms:W3CDTF">2015-05-10T19:46:55Z</dcterms:created>
  <dcterms:modified xsi:type="dcterms:W3CDTF">2026-01-22T17:50:17Z</dcterms:modified>
</cp:coreProperties>
</file>