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9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0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3" r:id="rId3"/>
    <p:sldMasterId id="2147483694" r:id="rId4"/>
    <p:sldMasterId id="2147483705" r:id="rId5"/>
    <p:sldMasterId id="2147483716" r:id="rId6"/>
    <p:sldMasterId id="2147483728" r:id="rId7"/>
    <p:sldMasterId id="2147483740" r:id="rId8"/>
    <p:sldMasterId id="2147483752" r:id="rId9"/>
    <p:sldMasterId id="2147483763" r:id="rId10"/>
    <p:sldMasterId id="2147483774" r:id="rId11"/>
  </p:sldMasterIdLst>
  <p:notesMasterIdLst>
    <p:notesMasterId r:id="rId18"/>
  </p:notesMasterIdLst>
  <p:handoutMasterIdLst>
    <p:handoutMasterId r:id="rId19"/>
  </p:handoutMasterIdLst>
  <p:sldIdLst>
    <p:sldId id="261" r:id="rId12"/>
    <p:sldId id="340" r:id="rId13"/>
    <p:sldId id="342" r:id="rId14"/>
    <p:sldId id="322" r:id="rId15"/>
    <p:sldId id="323" r:id="rId16"/>
    <p:sldId id="343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4" autoAdjust="0"/>
    <p:restoredTop sz="94660"/>
  </p:normalViewPr>
  <p:slideViewPr>
    <p:cSldViewPr>
      <p:cViewPr>
        <p:scale>
          <a:sx n="100" d="100"/>
          <a:sy n="100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1648-7541-458A-8545-BCDC1B4D7EB9}" type="datetimeFigureOut">
              <a:rPr lang="en-US" smtClean="0"/>
              <a:pPr/>
              <a:t>3/5/2014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A157-2A0F-4D88-AF4F-2C57FFDC85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30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885BD-12AA-43A1-B48B-91D4B1CAEF17}" type="datetimeFigureOut">
              <a:rPr lang="en-US" smtClean="0"/>
              <a:pPr/>
              <a:t>3/5/2014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FD206-617D-4485-A06B-8594FCD830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0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F2C10-845D-438E-9B34-383746F8AD7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F2C10-845D-438E-9B34-383746F8AD7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F2C10-845D-438E-9B34-383746F8AD72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51149C-C3FB-42EA-AF85-CD3AC3AAF661}" type="datetime1">
              <a:rPr lang="en-US" smtClean="0">
                <a:solidFill>
                  <a:srgbClr val="000000"/>
                </a:solidFill>
              </a:rPr>
              <a:pPr/>
              <a:t>3/5/2014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9F82B-B77D-4654-9F7C-2A12067BB9A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51149C-C3FB-42EA-AF85-CD3AC3AAF661}" type="datetime1">
              <a:rPr lang="en-US" smtClean="0">
                <a:solidFill>
                  <a:srgbClr val="000000"/>
                </a:solidFill>
              </a:rPr>
              <a:pPr/>
              <a:t>3/5/2014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9F82B-B77D-4654-9F7C-2A12067BB9A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51149C-C3FB-42EA-AF85-CD3AC3AAF661}" type="datetime1">
              <a:rPr lang="en-US" smtClean="0">
                <a:solidFill>
                  <a:srgbClr val="000000"/>
                </a:solidFill>
              </a:rPr>
              <a:pPr/>
              <a:t>3/5/2014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9F82B-B77D-4654-9F7C-2A12067BB9A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51149C-C3FB-42EA-AF85-CD3AC3AAF661}" type="datetime1">
              <a:rPr lang="en-US" smtClean="0">
                <a:solidFill>
                  <a:srgbClr val="000000"/>
                </a:solidFill>
              </a:rPr>
              <a:pPr/>
              <a:t>3/5/2014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9F82B-B77D-4654-9F7C-2A12067BB9A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8" y="514350"/>
            <a:ext cx="8345487" cy="25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6875" y="1154113"/>
            <a:ext cx="4008438" cy="5135562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theme" Target="../theme/theme11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pic>
        <p:nvPicPr>
          <p:cNvPr id="10" name="Picture 9" descr="DOT_FRA_LONG-signature_b&amp;b_cs3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1697"/>
            <a:ext cx="1447800" cy="5501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935286" y="480104"/>
            <a:ext cx="6782975" cy="2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469900" y="917757"/>
            <a:ext cx="8504238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10"/>
          <p:cNvSpPr txBox="1">
            <a:spLocks noGrp="1" noChangeArrowheads="1"/>
          </p:cNvSpPr>
          <p:nvPr userDrawn="1"/>
        </p:nvSpPr>
        <p:spPr bwMode="auto">
          <a:xfrm>
            <a:off x="8763000" y="6629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9031E23-7DD1-46E2-B44E-C7766D18DB48}" type="slidenum">
              <a:rPr lang="en-US" sz="9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60b28099-9569-4486-9a14-e829d5acaa91" descr="87DD7891-ADEB-4CC0-8710-E97E145E8898@wlan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561"/>
            <a:ext cx="1809749" cy="7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49" name="Line 37"/>
          <p:cNvSpPr>
            <a:spLocks noChangeShapeType="1"/>
          </p:cNvSpPr>
          <p:nvPr/>
        </p:nvSpPr>
        <p:spPr bwMode="gray">
          <a:xfrm>
            <a:off x="1934067" y="772972"/>
            <a:ext cx="6811447" cy="0"/>
          </a:xfrm>
          <a:prstGeom prst="line">
            <a:avLst/>
          </a:prstGeom>
          <a:noFill/>
          <a:ln w="19050">
            <a:solidFill>
              <a:srgbClr val="0030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1676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000" b="1" dirty="0" smtClean="0">
                <a:solidFill>
                  <a:srgbClr val="00305C"/>
                </a:solidFill>
              </a:rPr>
              <a:t>FY 2015 Budget &amp;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000" b="1" dirty="0" smtClean="0">
                <a:solidFill>
                  <a:srgbClr val="00305C"/>
                </a:solidFill>
              </a:rPr>
              <a:t>Four-Year Reauthorization Proposal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38493" y="181636"/>
            <a:ext cx="6858000" cy="612648"/>
          </a:xfrm>
          <a:prstGeom prst="rect">
            <a:avLst/>
          </a:prstGeom>
          <a:solidFill>
            <a:srgbClr val="00305C"/>
          </a:solidFill>
          <a:ln w="25400" cmpd="thinThick">
            <a:noFill/>
          </a:ln>
        </p:spPr>
        <p:txBody>
          <a:bodyPr vert="horz" lIns="91440" tIns="45720" rIns="91440" bIns="45720" rtlCol="0" anchor="ctr" anchorCtr="0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US" sz="2000" b="1" cap="all" dirty="0" smtClean="0">
                <a:solidFill>
                  <a:srgbClr val="FFFFFF"/>
                </a:solidFill>
              </a:rPr>
              <a:t>FEDERAL RAILROAD ADMINISTRATION</a:t>
            </a:r>
            <a:endParaRPr lang="en-US" sz="1600" b="1" cap="all" dirty="0" smtClean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8171" y="4542972"/>
            <a:ext cx="178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[</a:t>
            </a:r>
            <a:r>
              <a:rPr lang="en-US" dirty="0" smtClean="0"/>
              <a:t>March 6, 2014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48734"/>
            <a:ext cx="518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Rail Safety and Reauthorization</a:t>
            </a:r>
            <a:r>
              <a:rPr lang="en-US" b="1" dirty="0"/>
              <a:t> </a:t>
            </a:r>
            <a:r>
              <a:rPr lang="en-US" b="1" dirty="0" smtClean="0"/>
              <a:t>in the Budget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990600"/>
            <a:ext cx="70104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Department of Transportation </a:t>
            </a:r>
            <a:r>
              <a:rPr lang="en-US" sz="1600" dirty="0" smtClean="0"/>
              <a:t>requests </a:t>
            </a:r>
            <a:r>
              <a:rPr lang="en-US" sz="1600" dirty="0"/>
              <a:t>$40 million for a new </a:t>
            </a:r>
            <a:r>
              <a:rPr lang="en-US" sz="1600" b="1" dirty="0"/>
              <a:t>Safe Transportation of Energy Products</a:t>
            </a:r>
            <a:r>
              <a:rPr lang="en-US" sz="1600" dirty="0"/>
              <a:t> </a:t>
            </a:r>
            <a:r>
              <a:rPr lang="en-US" sz="1600" b="1" dirty="0"/>
              <a:t>fund</a:t>
            </a:r>
            <a:r>
              <a:rPr lang="en-US" sz="1600" dirty="0"/>
              <a:t> that would be available to FRA, PHMSA, and FMCA to respond to increased shipment of crude 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President’s Budget requests </a:t>
            </a:r>
            <a:r>
              <a:rPr lang="en-US" sz="1600" b="1" dirty="0"/>
              <a:t>$</a:t>
            </a:r>
            <a:r>
              <a:rPr lang="en-US" sz="1600" b="1" dirty="0" smtClean="0"/>
              <a:t>185.25 </a:t>
            </a:r>
            <a:r>
              <a:rPr lang="en-US" sz="1600" b="1" dirty="0"/>
              <a:t>million</a:t>
            </a:r>
            <a:r>
              <a:rPr lang="en-US" sz="1600" dirty="0"/>
              <a:t> to support FRA’s </a:t>
            </a:r>
            <a:r>
              <a:rPr lang="en-US" sz="1600" b="1" dirty="0"/>
              <a:t>portfolio of rail safety and develop­ment programs</a:t>
            </a:r>
            <a:r>
              <a:rPr lang="en-US" sz="1600" dirty="0"/>
              <a:t>. 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This level will support 45 new staff, including 30 safety-related staff, which FRA plans to hire in FY 2014. </a:t>
            </a: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reauthorization </a:t>
            </a:r>
            <a:r>
              <a:rPr lang="en-US" sz="1600" dirty="0" smtClean="0"/>
              <a:t>proposal’s </a:t>
            </a:r>
            <a:r>
              <a:rPr lang="en-US" sz="1600" b="1" dirty="0" smtClean="0"/>
              <a:t>key </a:t>
            </a:r>
            <a:r>
              <a:rPr lang="en-US" sz="1600" b="1" dirty="0"/>
              <a:t>priorities </a:t>
            </a:r>
            <a:r>
              <a:rPr lang="en-US" sz="1600" dirty="0" smtClean="0"/>
              <a:t>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Supporting </a:t>
            </a:r>
            <a:r>
              <a:rPr lang="en-US" sz="1600" dirty="0"/>
              <a:t>the </a:t>
            </a:r>
            <a:r>
              <a:rPr lang="en-US" sz="1600" b="1" dirty="0"/>
              <a:t>implementation of PTC </a:t>
            </a:r>
            <a:r>
              <a:rPr lang="en-US" sz="1600" dirty="0"/>
              <a:t>systems nationwide</a:t>
            </a:r>
            <a:r>
              <a:rPr lang="en-US" sz="1600" dirty="0" smtClean="0"/>
              <a:t>.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Establishing </a:t>
            </a:r>
            <a:r>
              <a:rPr lang="en-US" sz="1600" dirty="0"/>
              <a:t>science-based regulations for </a:t>
            </a:r>
            <a:r>
              <a:rPr lang="en-US" sz="1600" b="1" dirty="0"/>
              <a:t>hours of service</a:t>
            </a:r>
            <a:r>
              <a:rPr lang="en-US" sz="1600" dirty="0" smtClean="0"/>
              <a:t>.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Harmonizing </a:t>
            </a:r>
            <a:r>
              <a:rPr lang="en-US" sz="1600" b="1" dirty="0"/>
              <a:t>railroad operating rules </a:t>
            </a:r>
            <a:r>
              <a:rPr lang="en-US" sz="1600" dirty="0"/>
              <a:t>to create a safer working environment</a:t>
            </a:r>
            <a:r>
              <a:rPr lang="en-US" sz="1600" dirty="0" smtClean="0"/>
              <a:t>.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Encouraging </a:t>
            </a:r>
            <a:r>
              <a:rPr lang="en-US" sz="1600" dirty="0"/>
              <a:t>use of </a:t>
            </a:r>
            <a:r>
              <a:rPr lang="en-US" sz="1600" b="1" dirty="0"/>
              <a:t>noise mitigation technologies</a:t>
            </a:r>
            <a:r>
              <a:rPr lang="en-US" sz="1600" dirty="0" smtClean="0"/>
              <a:t>.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Implementing </a:t>
            </a:r>
            <a:r>
              <a:rPr lang="en-US" sz="1600" b="1" dirty="0"/>
              <a:t>nationwide rollout of C</a:t>
            </a:r>
            <a:r>
              <a:rPr lang="en-US" sz="1600" b="1" baseline="30000" dirty="0"/>
              <a:t>3</a:t>
            </a:r>
            <a:r>
              <a:rPr lang="en-US" sz="1600" b="1" dirty="0"/>
              <a:t>RS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2384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gray">
          <a:xfrm>
            <a:off x="1930731" y="504045"/>
            <a:ext cx="6778933" cy="24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06000"/>
              </a:lnSpc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FRA FY 2015 budget and four-year reauthorization</a:t>
            </a:r>
            <a:endParaRPr lang="en-US" sz="16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2423"/>
            <a:ext cx="9144000" cy="468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174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gray">
          <a:xfrm>
            <a:off x="1930731" y="498215"/>
            <a:ext cx="6778933" cy="26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06000"/>
              </a:lnSpc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Current Passenger Rail Service (</a:t>
            </a:r>
            <a:r>
              <a:rPr lang="en-US" sz="1600" b="1" i="1" kern="0" dirty="0" smtClean="0">
                <a:solidFill>
                  <a:srgbClr val="000000"/>
                </a:solidFill>
              </a:rPr>
              <a:t>FY15 Request = $2.45 billion</a:t>
            </a:r>
            <a:r>
              <a:rPr lang="en-US" sz="1600" b="1" kern="0" dirty="0" smtClean="0">
                <a:solidFill>
                  <a:srgbClr val="000000"/>
                </a:solidFill>
              </a:rPr>
              <a:t>)</a:t>
            </a:r>
            <a:endParaRPr lang="en-US" sz="1600" b="1" i="1" kern="0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949981"/>
              </p:ext>
            </p:extLst>
          </p:nvPr>
        </p:nvGraphicFramePr>
        <p:xfrm>
          <a:off x="762001" y="880937"/>
          <a:ext cx="7620000" cy="554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516"/>
                <a:gridCol w="4368940"/>
                <a:gridCol w="1404544"/>
              </a:tblGrid>
              <a:tr h="4743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Program</a:t>
                      </a:r>
                      <a:r>
                        <a:rPr lang="en-US" sz="1200" baseline="0" dirty="0" smtClean="0"/>
                        <a:t> Area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Eligible Activities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Eligible Recipients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38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Northeast Corridor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$550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million</a:t>
                      </a:r>
                      <a:endParaRPr lang="en-US" sz="1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Ongoing equipment overhaul capital needs.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Backlog of state of good repair capital needs. *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Replacement of legacy/obsolete equipment. *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Offset by user “access” charges (phased in).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2921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Amtrak </a:t>
                      </a:r>
                    </a:p>
                    <a:p>
                      <a:pPr marL="2921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</a:t>
                      </a:r>
                      <a:endParaRPr lang="en-US" sz="1200" i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  <a:tr h="9629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State Corridors</a:t>
                      </a:r>
                      <a:endParaRPr lang="en-US" sz="1200" b="0" i="1" dirty="0" smtClean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b="0" i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$225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 million</a:t>
                      </a:r>
                      <a:endParaRPr lang="en-US" sz="1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Replacement of legacy/obsolete equipment.*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Transitional assistance to support phase-in of fixed asset capital charges to States under PRIIA Section 209.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* 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1371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States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  <a:tr h="738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Long-Distance Routes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b="1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$850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 million</a:t>
                      </a:r>
                      <a:endParaRPr lang="en-US" sz="1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Long-distance route capital – equipment overhauls and replacement, stations, maintenance facilities.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Long-distance route operations.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1371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Amtrak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  <a:tr h="1369703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National Assets, 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Legacy Debt, and Amtrak PTC</a:t>
                      </a:r>
                    </a:p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$475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million</a:t>
                      </a: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Operating and capital needs for national reservations system; security and policing; training centers; and other national backbone systems.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latin typeface="+mj-lt"/>
                          <a:ea typeface="Calibri"/>
                          <a:cs typeface="Times New Roman"/>
                        </a:rPr>
                        <a:t>PTC capital on Amtrak routes* 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Legacy debt service and principal. *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Amtrak</a:t>
                      </a:r>
                    </a:p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  <a:tr h="108372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Stations – Americans with Disabilities Act Compliance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$350 million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dirty="0">
                          <a:latin typeface="+mj-lt"/>
                          <a:ea typeface="Calibri"/>
                          <a:cs typeface="Times New Roman"/>
                        </a:rPr>
                        <a:t>Capital to upgrade Amtrak-served stations to be ADA compliant. *</a:t>
                      </a: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13716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Amtrak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6553200"/>
            <a:ext cx="1475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/>
              <a:t>* temporary activities</a:t>
            </a:r>
            <a:endParaRPr lang="en-US" sz="1000" b="1" i="1" dirty="0"/>
          </a:p>
        </p:txBody>
      </p:sp>
    </p:spTree>
    <p:extLst>
      <p:ext uri="{BB962C8B-B14F-4D97-AF65-F5344CB8AC3E}">
        <p14:creationId xmlns:p14="http://schemas.microsoft.com/office/powerpoint/2010/main" val="21481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gray">
          <a:xfrm>
            <a:off x="1930731" y="498215"/>
            <a:ext cx="6778933" cy="26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06000"/>
              </a:lnSpc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Rail Service Improvement Program (</a:t>
            </a:r>
            <a:r>
              <a:rPr lang="en-US" sz="1600" b="1" i="1" kern="0" dirty="0" smtClean="0">
                <a:solidFill>
                  <a:srgbClr val="000000"/>
                </a:solidFill>
              </a:rPr>
              <a:t>FY15 Request = $2.325 billion</a:t>
            </a:r>
            <a:r>
              <a:rPr lang="en-US" sz="1600" b="1" kern="0" dirty="0" smtClean="0">
                <a:solidFill>
                  <a:srgbClr val="000000"/>
                </a:solidFill>
              </a:rPr>
              <a:t>)</a:t>
            </a:r>
            <a:endParaRPr lang="en-US" sz="1600" b="1" i="1" kern="0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749625"/>
              </p:ext>
            </p:extLst>
          </p:nvPr>
        </p:nvGraphicFramePr>
        <p:xfrm>
          <a:off x="403864" y="838200"/>
          <a:ext cx="8305800" cy="589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577"/>
                <a:gridCol w="3221230"/>
                <a:gridCol w="3262993"/>
              </a:tblGrid>
              <a:tr h="5198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Program</a:t>
                      </a:r>
                      <a:r>
                        <a:rPr lang="en-US" sz="1200" baseline="0" dirty="0" smtClean="0"/>
                        <a:t> Area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Eligible Activities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Eligible Recipients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5070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Passenger Corridors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371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371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$1.3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billion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Environmental studies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Right-of-way acquisition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Preliminary engineering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Design and construction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Rolling stock acquisition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Congestion mitigation projects identified by the Surface Transportation Board or DOT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States and multi-State entities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Amtrak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Equipment entity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  <a:tr h="64213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Commuter Railroads – PTC Compliance </a:t>
                      </a: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$825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million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PTC capital on commuter railroads. *</a:t>
                      </a: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States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Commuter railroads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  <a:tr h="133825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Local Rail Facilities and Safety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125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million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Highway-rail grade crossing improvements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Rail line relocation projects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Capital upgrades to short-line freight railroads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Training and technical assistance for local governments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States and multi-State entities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Local governments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  <a:tr h="18832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Planning and Workforce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75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 million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National, multi-state, state planning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Corridor and terminal area planning and environmental analyses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Capital upgrades to the Transportation Technology Center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Rail-based University Transportation Centers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National Cooperative Rail Research Program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Support for Buy America implementation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7305" marR="27305" marT="36830" marB="36830"/>
                </a:tc>
                <a:tc>
                  <a:txBody>
                    <a:bodyPr/>
                    <a:lstStyle/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States and multi-State entities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Metropolitan planning organizations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Transportation Research Board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University Transportation Centers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Manufacturing Exchange Partnership</a:t>
                      </a:r>
                    </a:p>
                    <a:p>
                      <a:pPr marL="3429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137160" algn="l"/>
                          <a:tab pos="228600" algn="l"/>
                          <a:tab pos="457200" algn="l"/>
                          <a:tab pos="59436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FRA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6696" marR="16696" marT="22521" marB="22521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6553200"/>
            <a:ext cx="1475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/>
              <a:t>* temporary activities</a:t>
            </a:r>
            <a:endParaRPr lang="en-US" sz="1000" b="1" i="1" dirty="0"/>
          </a:p>
        </p:txBody>
      </p:sp>
    </p:spTree>
    <p:extLst>
      <p:ext uri="{BB962C8B-B14F-4D97-AF65-F5344CB8AC3E}">
        <p14:creationId xmlns:p14="http://schemas.microsoft.com/office/powerpoint/2010/main" val="21481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2400" y="1257830"/>
            <a:ext cx="8771873" cy="5295370"/>
            <a:chOff x="152400" y="1532892"/>
            <a:chExt cx="8771873" cy="5295370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0143" y="1532892"/>
              <a:ext cx="1004697" cy="1004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6195" y="2560960"/>
              <a:ext cx="1072595" cy="1072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230087" y="1773630"/>
              <a:ext cx="47620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facebook.com/USDOTFRA</a:t>
              </a:r>
              <a:endParaRPr lang="en-US" sz="28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30087" y="2835647"/>
              <a:ext cx="447699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twitter.com/USDOTFRA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02262" y="6064390"/>
              <a:ext cx="17607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Brush Script MT" pitchFamily="66" charset="0"/>
                </a:rPr>
                <a:t>Thank you</a:t>
              </a:r>
              <a:endParaRPr lang="en-US" sz="3600" dirty="0">
                <a:latin typeface="Brush Script MT" pitchFamily="66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3609535"/>
              <a:ext cx="8771873" cy="3218727"/>
            </a:xfrm>
            <a:prstGeom prst="rect">
              <a:avLst/>
            </a:prstGeom>
            <a:effectLst/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3276600" y="76200"/>
            <a:ext cx="8229600" cy="8572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 kern="0" dirty="0" smtClean="0"/>
              <a:t>Connect with us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547326798"/>
      </p:ext>
    </p:extLst>
  </p:cSld>
  <p:clrMapOvr>
    <a:masterClrMapping/>
  </p:clrMapOvr>
</p:sld>
</file>

<file path=ppt/theme/theme1.xml><?xml version="1.0" encoding="utf-8"?>
<a:theme xmlns:a="http://schemas.openxmlformats.org/drawingml/2006/main" name="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U.S. Consulting Report Template_022307">
  <a:themeElements>
    <a:clrScheme name="">
      <a:dk1>
        <a:srgbClr val="000000"/>
      </a:dk1>
      <a:lt1>
        <a:srgbClr val="FFFFFF"/>
      </a:lt1>
      <a:dk2>
        <a:srgbClr val="99CC00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Report Template_0223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4605" algn="ctr">
          <a:solidFill>
            <a:schemeClr val="accent6"/>
          </a:solidFill>
          <a:round/>
          <a:headEnd/>
          <a:tailEnd/>
        </a:ln>
      </a:spPr>
      <a:bodyPr lIns="73152" tIns="73152" rIns="73152" bIns="73152" anchor="ctr" anchorCtr="1"/>
      <a:lstStyle>
        <a:defPPr algn="ctr" eaLnBrk="0" hangingPunct="0">
          <a:lnSpc>
            <a:spcPct val="106000"/>
          </a:lnSpc>
          <a:defRPr sz="8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3061</TotalTime>
  <Words>506</Words>
  <Application>Microsoft Office PowerPoint</Application>
  <PresentationFormat>On-screen Show (4:3)</PresentationFormat>
  <Paragraphs>113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U.S. Consulting Report Template_022307</vt:lpstr>
      <vt:lpstr>1_U.S. Consulting Report Template_022307</vt:lpstr>
      <vt:lpstr>2_U.S. Consulting Report Template_022307</vt:lpstr>
      <vt:lpstr>3_U.S. Consulting Report Template_022307</vt:lpstr>
      <vt:lpstr>4_U.S. Consulting Report Template_022307</vt:lpstr>
      <vt:lpstr>5_U.S. Consulting Report Template_022307</vt:lpstr>
      <vt:lpstr>6_U.S. Consulting Report Template_022307</vt:lpstr>
      <vt:lpstr>7_U.S. Consulting Report Template_022307</vt:lpstr>
      <vt:lpstr>8_U.S. Consulting Report Template_022307</vt:lpstr>
      <vt:lpstr>9_U.S. Consulting Report Template_022307</vt:lpstr>
      <vt:lpstr>10_U.S. Consulting Report Template_022307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Nothstine</dc:creator>
  <cp:lastModifiedBy>USDOT_User</cp:lastModifiedBy>
  <cp:revision>366</cp:revision>
  <dcterms:created xsi:type="dcterms:W3CDTF">2012-06-04T19:54:14Z</dcterms:created>
  <dcterms:modified xsi:type="dcterms:W3CDTF">2014-03-05T17:41:33Z</dcterms:modified>
</cp:coreProperties>
</file>